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1"/>
  </p:notesMasterIdLst>
  <p:sldIdLst>
    <p:sldId id="256" r:id="rId2"/>
    <p:sldId id="318" r:id="rId3"/>
    <p:sldId id="257" r:id="rId4"/>
    <p:sldId id="258" r:id="rId5"/>
    <p:sldId id="319" r:id="rId6"/>
    <p:sldId id="259" r:id="rId7"/>
    <p:sldId id="260" r:id="rId8"/>
    <p:sldId id="261" r:id="rId9"/>
    <p:sldId id="262" r:id="rId10"/>
    <p:sldId id="265" r:id="rId11"/>
    <p:sldId id="317" r:id="rId12"/>
    <p:sldId id="264" r:id="rId13"/>
    <p:sldId id="263"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327" r:id="rId38"/>
    <p:sldId id="328" r:id="rId39"/>
    <p:sldId id="289" r:id="rId40"/>
    <p:sldId id="290" r:id="rId41"/>
    <p:sldId id="291" r:id="rId42"/>
    <p:sldId id="292" r:id="rId43"/>
    <p:sldId id="293" r:id="rId44"/>
    <p:sldId id="294" r:id="rId45"/>
    <p:sldId id="295" r:id="rId46"/>
    <p:sldId id="296" r:id="rId47"/>
    <p:sldId id="326" r:id="rId48"/>
    <p:sldId id="302" r:id="rId49"/>
    <p:sldId id="301" r:id="rId50"/>
  </p:sldIdLst>
  <p:sldSz cx="9144000" cy="5143500" type="screen16x9"/>
  <p:notesSz cx="6858000" cy="9144000"/>
  <p:embeddedFontLst>
    <p:embeddedFont>
      <p:font typeface="Aptos Narrow" panose="020B0004020202020204" pitchFamily="34" charset="0"/>
      <p:regular r:id="rId52"/>
      <p:bold r:id="rId53"/>
      <p:italic r:id="rId54"/>
      <p:boldItalic r:id="rId55"/>
    </p:embeddedFont>
    <p:embeddedFont>
      <p:font typeface="Montserrat" panose="00000500000000000000" pitchFamily="2" charset="0"/>
      <p:regular r:id="rId56"/>
      <p:bold r:id="rId57"/>
      <p:italic r:id="rId58"/>
      <p:boldItalic r:id="rId5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B6077D-34A0-49DD-B804-CD9CBA43B050}" v="33" dt="2025-06-20T12:30:51.486"/>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1146" y="29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4.fntdata"/><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2.fntdata"/><Relationship Id="rId58" Type="http://schemas.openxmlformats.org/officeDocument/2006/relationships/font" Target="fonts/font7.fntdata"/><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5.fntdata"/><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8.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3.fntdata"/><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6.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1.fntdata"/><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RGE SOUZA" userId="b892dbbb18530716" providerId="LiveId" clId="{D3B6077D-34A0-49DD-B804-CD9CBA43B050}"/>
    <pc:docChg chg="modSld">
      <pc:chgData name="JORGE SOUZA" userId="b892dbbb18530716" providerId="LiveId" clId="{D3B6077D-34A0-49DD-B804-CD9CBA43B050}" dt="2025-06-20T12:30:52.708" v="357" actId="6549"/>
      <pc:docMkLst>
        <pc:docMk/>
      </pc:docMkLst>
      <pc:sldChg chg="modSp mod">
        <pc:chgData name="JORGE SOUZA" userId="b892dbbb18530716" providerId="LiveId" clId="{D3B6077D-34A0-49DD-B804-CD9CBA43B050}" dt="2025-06-20T11:28:14.002" v="42" actId="20577"/>
        <pc:sldMkLst>
          <pc:docMk/>
          <pc:sldMk cId="0" sldId="257"/>
        </pc:sldMkLst>
        <pc:spChg chg="mod">
          <ac:chgData name="JORGE SOUZA" userId="b892dbbb18530716" providerId="LiveId" clId="{D3B6077D-34A0-49DD-B804-CD9CBA43B050}" dt="2025-06-20T11:28:14.002" v="42" actId="20577"/>
          <ac:spMkLst>
            <pc:docMk/>
            <pc:sldMk cId="0" sldId="257"/>
            <ac:spMk id="3" creationId="{72E78505-D8E5-E210-B26F-1551E8F686A8}"/>
          </ac:spMkLst>
        </pc:spChg>
      </pc:sldChg>
      <pc:sldChg chg="modSp">
        <pc:chgData name="JORGE SOUZA" userId="b892dbbb18530716" providerId="LiveId" clId="{D3B6077D-34A0-49DD-B804-CD9CBA43B050}" dt="2025-06-20T11:28:35.725" v="43"/>
        <pc:sldMkLst>
          <pc:docMk/>
          <pc:sldMk cId="1049454596" sldId="258"/>
        </pc:sldMkLst>
        <pc:spChg chg="mod">
          <ac:chgData name="JORGE SOUZA" userId="b892dbbb18530716" providerId="LiveId" clId="{D3B6077D-34A0-49DD-B804-CD9CBA43B050}" dt="2025-06-20T11:28:35.725" v="43"/>
          <ac:spMkLst>
            <pc:docMk/>
            <pc:sldMk cId="1049454596" sldId="258"/>
            <ac:spMk id="3" creationId="{1FD2D432-FC54-F863-7221-A163907263A2}"/>
          </ac:spMkLst>
        </pc:spChg>
      </pc:sldChg>
      <pc:sldChg chg="modSp mod">
        <pc:chgData name="JORGE SOUZA" userId="b892dbbb18530716" providerId="LiveId" clId="{D3B6077D-34A0-49DD-B804-CD9CBA43B050}" dt="2025-06-20T11:50:04.303" v="238" actId="1035"/>
        <pc:sldMkLst>
          <pc:docMk/>
          <pc:sldMk cId="229539941" sldId="259"/>
        </pc:sldMkLst>
        <pc:spChg chg="mod">
          <ac:chgData name="JORGE SOUZA" userId="b892dbbb18530716" providerId="LiveId" clId="{D3B6077D-34A0-49DD-B804-CD9CBA43B050}" dt="2025-06-20T11:50:04.303" v="238" actId="1035"/>
          <ac:spMkLst>
            <pc:docMk/>
            <pc:sldMk cId="229539941" sldId="259"/>
            <ac:spMk id="2" creationId="{69CB9ED7-6C09-5D60-1D5A-47EF7D81FFD2}"/>
          </ac:spMkLst>
        </pc:spChg>
        <pc:spChg chg="mod">
          <ac:chgData name="JORGE SOUZA" userId="b892dbbb18530716" providerId="LiveId" clId="{D3B6077D-34A0-49DD-B804-CD9CBA43B050}" dt="2025-06-20T11:28:55.799" v="45"/>
          <ac:spMkLst>
            <pc:docMk/>
            <pc:sldMk cId="229539941" sldId="259"/>
            <ac:spMk id="3" creationId="{8EB784D1-3178-7A95-9C29-95D070807842}"/>
          </ac:spMkLst>
        </pc:spChg>
        <pc:spChg chg="mod">
          <ac:chgData name="JORGE SOUZA" userId="b892dbbb18530716" providerId="LiveId" clId="{D3B6077D-34A0-49DD-B804-CD9CBA43B050}" dt="2025-06-20T11:49:55.075" v="215" actId="1036"/>
          <ac:spMkLst>
            <pc:docMk/>
            <pc:sldMk cId="229539941" sldId="259"/>
            <ac:spMk id="5" creationId="{25F75BF9-4DD7-E175-6A71-807923B0E6B9}"/>
          </ac:spMkLst>
        </pc:spChg>
      </pc:sldChg>
      <pc:sldChg chg="modSp mod">
        <pc:chgData name="JORGE SOUZA" userId="b892dbbb18530716" providerId="LiveId" clId="{D3B6077D-34A0-49DD-B804-CD9CBA43B050}" dt="2025-06-20T11:53:55.974" v="262" actId="1037"/>
        <pc:sldMkLst>
          <pc:docMk/>
          <pc:sldMk cId="2652709345" sldId="260"/>
        </pc:sldMkLst>
        <pc:spChg chg="mod">
          <ac:chgData name="JORGE SOUZA" userId="b892dbbb18530716" providerId="LiveId" clId="{D3B6077D-34A0-49DD-B804-CD9CBA43B050}" dt="2025-06-20T11:52:28.490" v="259" actId="1036"/>
          <ac:spMkLst>
            <pc:docMk/>
            <pc:sldMk cId="2652709345" sldId="260"/>
            <ac:spMk id="2" creationId="{37285CE0-22DB-614D-D4D8-ABF3456A5295}"/>
          </ac:spMkLst>
        </pc:spChg>
        <pc:spChg chg="mod">
          <ac:chgData name="JORGE SOUZA" userId="b892dbbb18530716" providerId="LiveId" clId="{D3B6077D-34A0-49DD-B804-CD9CBA43B050}" dt="2025-06-20T11:29:10.955" v="46"/>
          <ac:spMkLst>
            <pc:docMk/>
            <pc:sldMk cId="2652709345" sldId="260"/>
            <ac:spMk id="3" creationId="{AF26835C-3B01-DAF5-2DA0-ADFAC1FADB7E}"/>
          </ac:spMkLst>
        </pc:spChg>
        <pc:spChg chg="mod">
          <ac:chgData name="JORGE SOUZA" userId="b892dbbb18530716" providerId="LiveId" clId="{D3B6077D-34A0-49DD-B804-CD9CBA43B050}" dt="2025-06-20T11:53:55.974" v="262" actId="1037"/>
          <ac:spMkLst>
            <pc:docMk/>
            <pc:sldMk cId="2652709345" sldId="260"/>
            <ac:spMk id="5" creationId="{F039A8F8-9981-1679-0EDE-96443C37A020}"/>
          </ac:spMkLst>
        </pc:spChg>
      </pc:sldChg>
      <pc:sldChg chg="modSp mod">
        <pc:chgData name="JORGE SOUZA" userId="b892dbbb18530716" providerId="LiveId" clId="{D3B6077D-34A0-49DD-B804-CD9CBA43B050}" dt="2025-06-20T12:00:54.589" v="274" actId="1036"/>
        <pc:sldMkLst>
          <pc:docMk/>
          <pc:sldMk cId="2762214505" sldId="261"/>
        </pc:sldMkLst>
        <pc:spChg chg="mod">
          <ac:chgData name="JORGE SOUZA" userId="b892dbbb18530716" providerId="LiveId" clId="{D3B6077D-34A0-49DD-B804-CD9CBA43B050}" dt="2025-06-20T12:00:54.589" v="274" actId="1036"/>
          <ac:spMkLst>
            <pc:docMk/>
            <pc:sldMk cId="2762214505" sldId="261"/>
            <ac:spMk id="2" creationId="{413E3716-7970-658E-0EC1-39236A64FE35}"/>
          </ac:spMkLst>
        </pc:spChg>
        <pc:spChg chg="mod">
          <ac:chgData name="JORGE SOUZA" userId="b892dbbb18530716" providerId="LiveId" clId="{D3B6077D-34A0-49DD-B804-CD9CBA43B050}" dt="2025-06-20T11:29:15.832" v="47"/>
          <ac:spMkLst>
            <pc:docMk/>
            <pc:sldMk cId="2762214505" sldId="261"/>
            <ac:spMk id="3" creationId="{F1E81670-3466-992B-8254-65F94BAABE0F}"/>
          </ac:spMkLst>
        </pc:spChg>
      </pc:sldChg>
      <pc:sldChg chg="modSp mod">
        <pc:chgData name="JORGE SOUZA" userId="b892dbbb18530716" providerId="LiveId" clId="{D3B6077D-34A0-49DD-B804-CD9CBA43B050}" dt="2025-06-20T12:01:19.035" v="279" actId="1036"/>
        <pc:sldMkLst>
          <pc:docMk/>
          <pc:sldMk cId="659523929" sldId="262"/>
        </pc:sldMkLst>
        <pc:spChg chg="mod">
          <ac:chgData name="JORGE SOUZA" userId="b892dbbb18530716" providerId="LiveId" clId="{D3B6077D-34A0-49DD-B804-CD9CBA43B050}" dt="2025-06-20T12:01:19.035" v="279" actId="1036"/>
          <ac:spMkLst>
            <pc:docMk/>
            <pc:sldMk cId="659523929" sldId="262"/>
            <ac:spMk id="2" creationId="{6FF8E4B7-856F-F1EE-9856-6BBED9A3AD02}"/>
          </ac:spMkLst>
        </pc:spChg>
        <pc:spChg chg="mod">
          <ac:chgData name="JORGE SOUZA" userId="b892dbbb18530716" providerId="LiveId" clId="{D3B6077D-34A0-49DD-B804-CD9CBA43B050}" dt="2025-06-20T11:38:21.784" v="170" actId="20577"/>
          <ac:spMkLst>
            <pc:docMk/>
            <pc:sldMk cId="659523929" sldId="262"/>
            <ac:spMk id="3" creationId="{E7D5A4EA-FD42-7B10-AB27-A984A5351787}"/>
          </ac:spMkLst>
        </pc:spChg>
        <pc:spChg chg="mod">
          <ac:chgData name="JORGE SOUZA" userId="b892dbbb18530716" providerId="LiveId" clId="{D3B6077D-34A0-49DD-B804-CD9CBA43B050}" dt="2025-06-20T12:01:14.605" v="276" actId="1036"/>
          <ac:spMkLst>
            <pc:docMk/>
            <pc:sldMk cId="659523929" sldId="262"/>
            <ac:spMk id="5" creationId="{F616C60E-E7DD-78B1-D349-4CFC75AF023B}"/>
          </ac:spMkLst>
        </pc:spChg>
      </pc:sldChg>
      <pc:sldChg chg="modSp">
        <pc:chgData name="JORGE SOUZA" userId="b892dbbb18530716" providerId="LiveId" clId="{D3B6077D-34A0-49DD-B804-CD9CBA43B050}" dt="2025-06-20T11:30:01.887" v="52"/>
        <pc:sldMkLst>
          <pc:docMk/>
          <pc:sldMk cId="2701754299" sldId="263"/>
        </pc:sldMkLst>
        <pc:spChg chg="mod">
          <ac:chgData name="JORGE SOUZA" userId="b892dbbb18530716" providerId="LiveId" clId="{D3B6077D-34A0-49DD-B804-CD9CBA43B050}" dt="2025-06-20T11:30:01.887" v="52"/>
          <ac:spMkLst>
            <pc:docMk/>
            <pc:sldMk cId="2701754299" sldId="263"/>
            <ac:spMk id="3" creationId="{80BD9EEB-0776-778A-9963-18C6D2AF9C80}"/>
          </ac:spMkLst>
        </pc:spChg>
      </pc:sldChg>
      <pc:sldChg chg="modSp">
        <pc:chgData name="JORGE SOUZA" userId="b892dbbb18530716" providerId="LiveId" clId="{D3B6077D-34A0-49DD-B804-CD9CBA43B050}" dt="2025-06-20T11:29:50.964" v="51"/>
        <pc:sldMkLst>
          <pc:docMk/>
          <pc:sldMk cId="2409351092" sldId="264"/>
        </pc:sldMkLst>
        <pc:spChg chg="mod">
          <ac:chgData name="JORGE SOUZA" userId="b892dbbb18530716" providerId="LiveId" clId="{D3B6077D-34A0-49DD-B804-CD9CBA43B050}" dt="2025-06-20T11:29:50.964" v="51"/>
          <ac:spMkLst>
            <pc:docMk/>
            <pc:sldMk cId="2409351092" sldId="264"/>
            <ac:spMk id="3" creationId="{81CE2E1C-618C-ABFD-978F-104C35EC543C}"/>
          </ac:spMkLst>
        </pc:spChg>
      </pc:sldChg>
      <pc:sldChg chg="modSp">
        <pc:chgData name="JORGE SOUZA" userId="b892dbbb18530716" providerId="LiveId" clId="{D3B6077D-34A0-49DD-B804-CD9CBA43B050}" dt="2025-06-20T11:29:28.080" v="49"/>
        <pc:sldMkLst>
          <pc:docMk/>
          <pc:sldMk cId="3778482304" sldId="265"/>
        </pc:sldMkLst>
        <pc:spChg chg="mod">
          <ac:chgData name="JORGE SOUZA" userId="b892dbbb18530716" providerId="LiveId" clId="{D3B6077D-34A0-49DD-B804-CD9CBA43B050}" dt="2025-06-20T11:29:28.080" v="49"/>
          <ac:spMkLst>
            <pc:docMk/>
            <pc:sldMk cId="3778482304" sldId="265"/>
            <ac:spMk id="3" creationId="{59F1A06E-249A-1A59-54E1-D881CF6642CE}"/>
          </ac:spMkLst>
        </pc:spChg>
      </pc:sldChg>
      <pc:sldChg chg="modSp mod">
        <pc:chgData name="JORGE SOUZA" userId="b892dbbb18530716" providerId="LiveId" clId="{D3B6077D-34A0-49DD-B804-CD9CBA43B050}" dt="2025-06-20T12:03:14.228" v="324" actId="20577"/>
        <pc:sldMkLst>
          <pc:docMk/>
          <pc:sldMk cId="3294523580" sldId="266"/>
        </pc:sldMkLst>
        <pc:spChg chg="mod">
          <ac:chgData name="JORGE SOUZA" userId="b892dbbb18530716" providerId="LiveId" clId="{D3B6077D-34A0-49DD-B804-CD9CBA43B050}" dt="2025-06-20T12:03:14.228" v="324" actId="20577"/>
          <ac:spMkLst>
            <pc:docMk/>
            <pc:sldMk cId="3294523580" sldId="266"/>
            <ac:spMk id="2" creationId="{63DC1133-06D5-35A3-31BB-ECAD9BCEDE18}"/>
          </ac:spMkLst>
        </pc:spChg>
        <pc:spChg chg="mod">
          <ac:chgData name="JORGE SOUZA" userId="b892dbbb18530716" providerId="LiveId" clId="{D3B6077D-34A0-49DD-B804-CD9CBA43B050}" dt="2025-06-20T11:30:07.931" v="53"/>
          <ac:spMkLst>
            <pc:docMk/>
            <pc:sldMk cId="3294523580" sldId="266"/>
            <ac:spMk id="3" creationId="{94A6329B-6B24-0CD1-6649-34CA6AAD1664}"/>
          </ac:spMkLst>
        </pc:spChg>
      </pc:sldChg>
      <pc:sldChg chg="modSp mod">
        <pc:chgData name="JORGE SOUZA" userId="b892dbbb18530716" providerId="LiveId" clId="{D3B6077D-34A0-49DD-B804-CD9CBA43B050}" dt="2025-06-20T11:30:42.788" v="87" actId="20577"/>
        <pc:sldMkLst>
          <pc:docMk/>
          <pc:sldMk cId="2974316332" sldId="267"/>
        </pc:sldMkLst>
        <pc:spChg chg="mod">
          <ac:chgData name="JORGE SOUZA" userId="b892dbbb18530716" providerId="LiveId" clId="{D3B6077D-34A0-49DD-B804-CD9CBA43B050}" dt="2025-06-20T11:30:42.788" v="87" actId="20577"/>
          <ac:spMkLst>
            <pc:docMk/>
            <pc:sldMk cId="2974316332" sldId="267"/>
            <ac:spMk id="3" creationId="{CB9B4510-1E7F-6E3C-19EB-02E6BBDABF38}"/>
          </ac:spMkLst>
        </pc:spChg>
      </pc:sldChg>
      <pc:sldChg chg="modSp">
        <pc:chgData name="JORGE SOUZA" userId="b892dbbb18530716" providerId="LiveId" clId="{D3B6077D-34A0-49DD-B804-CD9CBA43B050}" dt="2025-06-20T11:31:00.152" v="88"/>
        <pc:sldMkLst>
          <pc:docMk/>
          <pc:sldMk cId="2196470924" sldId="268"/>
        </pc:sldMkLst>
        <pc:spChg chg="mod">
          <ac:chgData name="JORGE SOUZA" userId="b892dbbb18530716" providerId="LiveId" clId="{D3B6077D-34A0-49DD-B804-CD9CBA43B050}" dt="2025-06-20T11:31:00.152" v="88"/>
          <ac:spMkLst>
            <pc:docMk/>
            <pc:sldMk cId="2196470924" sldId="268"/>
            <ac:spMk id="3" creationId="{42E783FE-40AF-7A7A-8380-91DD807D9759}"/>
          </ac:spMkLst>
        </pc:spChg>
      </pc:sldChg>
      <pc:sldChg chg="modSp mod">
        <pc:chgData name="JORGE SOUZA" userId="b892dbbb18530716" providerId="LiveId" clId="{D3B6077D-34A0-49DD-B804-CD9CBA43B050}" dt="2025-06-20T11:31:16.898" v="95" actId="1036"/>
        <pc:sldMkLst>
          <pc:docMk/>
          <pc:sldMk cId="4252905984" sldId="269"/>
        </pc:sldMkLst>
        <pc:spChg chg="mod">
          <ac:chgData name="JORGE SOUZA" userId="b892dbbb18530716" providerId="LiveId" clId="{D3B6077D-34A0-49DD-B804-CD9CBA43B050}" dt="2025-06-20T11:31:16.898" v="95" actId="1036"/>
          <ac:spMkLst>
            <pc:docMk/>
            <pc:sldMk cId="4252905984" sldId="269"/>
            <ac:spMk id="2" creationId="{0F5AED06-314A-B23F-66FF-F2C10BC5533E}"/>
          </ac:spMkLst>
        </pc:spChg>
        <pc:spChg chg="mod">
          <ac:chgData name="JORGE SOUZA" userId="b892dbbb18530716" providerId="LiveId" clId="{D3B6077D-34A0-49DD-B804-CD9CBA43B050}" dt="2025-06-20T11:31:05.052" v="89"/>
          <ac:spMkLst>
            <pc:docMk/>
            <pc:sldMk cId="4252905984" sldId="269"/>
            <ac:spMk id="3" creationId="{B47E9056-7CE7-74CC-EFDA-0183EBEE34A5}"/>
          </ac:spMkLst>
        </pc:spChg>
      </pc:sldChg>
      <pc:sldChg chg="modSp mod">
        <pc:chgData name="JORGE SOUZA" userId="b892dbbb18530716" providerId="LiveId" clId="{D3B6077D-34A0-49DD-B804-CD9CBA43B050}" dt="2025-06-20T11:31:35.752" v="99" actId="1036"/>
        <pc:sldMkLst>
          <pc:docMk/>
          <pc:sldMk cId="3291805621" sldId="270"/>
        </pc:sldMkLst>
        <pc:spChg chg="mod">
          <ac:chgData name="JORGE SOUZA" userId="b892dbbb18530716" providerId="LiveId" clId="{D3B6077D-34A0-49DD-B804-CD9CBA43B050}" dt="2025-06-20T11:31:35.752" v="99" actId="1036"/>
          <ac:spMkLst>
            <pc:docMk/>
            <pc:sldMk cId="3291805621" sldId="270"/>
            <ac:spMk id="2" creationId="{D2C325A5-3628-F8F9-98E4-7D7E0E6C4C75}"/>
          </ac:spMkLst>
        </pc:spChg>
        <pc:spChg chg="mod">
          <ac:chgData name="JORGE SOUZA" userId="b892dbbb18530716" providerId="LiveId" clId="{D3B6077D-34A0-49DD-B804-CD9CBA43B050}" dt="2025-06-20T11:31:30.295" v="96"/>
          <ac:spMkLst>
            <pc:docMk/>
            <pc:sldMk cId="3291805621" sldId="270"/>
            <ac:spMk id="3" creationId="{9FB26E84-0FE4-1873-1FA6-6B6843A2E9F1}"/>
          </ac:spMkLst>
        </pc:spChg>
      </pc:sldChg>
      <pc:sldChg chg="modSp">
        <pc:chgData name="JORGE SOUZA" userId="b892dbbb18530716" providerId="LiveId" clId="{D3B6077D-34A0-49DD-B804-CD9CBA43B050}" dt="2025-06-20T11:31:42.602" v="100"/>
        <pc:sldMkLst>
          <pc:docMk/>
          <pc:sldMk cId="1970175309" sldId="271"/>
        </pc:sldMkLst>
        <pc:spChg chg="mod">
          <ac:chgData name="JORGE SOUZA" userId="b892dbbb18530716" providerId="LiveId" clId="{D3B6077D-34A0-49DD-B804-CD9CBA43B050}" dt="2025-06-20T11:31:42.602" v="100"/>
          <ac:spMkLst>
            <pc:docMk/>
            <pc:sldMk cId="1970175309" sldId="271"/>
            <ac:spMk id="3" creationId="{E35C7652-31EC-0FBA-DC87-EDD12D5FED2E}"/>
          </ac:spMkLst>
        </pc:spChg>
      </pc:sldChg>
      <pc:sldChg chg="modSp">
        <pc:chgData name="JORGE SOUZA" userId="b892dbbb18530716" providerId="LiveId" clId="{D3B6077D-34A0-49DD-B804-CD9CBA43B050}" dt="2025-06-20T11:31:48.751" v="101"/>
        <pc:sldMkLst>
          <pc:docMk/>
          <pc:sldMk cId="1049468333" sldId="272"/>
        </pc:sldMkLst>
        <pc:spChg chg="mod">
          <ac:chgData name="JORGE SOUZA" userId="b892dbbb18530716" providerId="LiveId" clId="{D3B6077D-34A0-49DD-B804-CD9CBA43B050}" dt="2025-06-20T11:31:48.751" v="101"/>
          <ac:spMkLst>
            <pc:docMk/>
            <pc:sldMk cId="1049468333" sldId="272"/>
            <ac:spMk id="3" creationId="{B50A881E-7AD1-18B1-16A9-BC7E08F0ED93}"/>
          </ac:spMkLst>
        </pc:spChg>
      </pc:sldChg>
      <pc:sldChg chg="modSp mod">
        <pc:chgData name="JORGE SOUZA" userId="b892dbbb18530716" providerId="LiveId" clId="{D3B6077D-34A0-49DD-B804-CD9CBA43B050}" dt="2025-06-20T11:32:47.581" v="118" actId="20577"/>
        <pc:sldMkLst>
          <pc:docMk/>
          <pc:sldMk cId="766735158" sldId="273"/>
        </pc:sldMkLst>
        <pc:spChg chg="mod">
          <ac:chgData name="JORGE SOUZA" userId="b892dbbb18530716" providerId="LiveId" clId="{D3B6077D-34A0-49DD-B804-CD9CBA43B050}" dt="2025-06-20T11:32:47.581" v="118" actId="20577"/>
          <ac:spMkLst>
            <pc:docMk/>
            <pc:sldMk cId="766735158" sldId="273"/>
            <ac:spMk id="3" creationId="{AD6FD2F0-5D82-203A-E441-0D17021378BE}"/>
          </ac:spMkLst>
        </pc:spChg>
        <pc:spChg chg="mod">
          <ac:chgData name="JORGE SOUZA" userId="b892dbbb18530716" providerId="LiveId" clId="{D3B6077D-34A0-49DD-B804-CD9CBA43B050}" dt="2025-06-20T11:32:01.139" v="105" actId="1036"/>
          <ac:spMkLst>
            <pc:docMk/>
            <pc:sldMk cId="766735158" sldId="273"/>
            <ac:spMk id="6" creationId="{2A9DE171-1266-E5B7-451F-3ECBAB508E2C}"/>
          </ac:spMkLst>
        </pc:spChg>
      </pc:sldChg>
      <pc:sldChg chg="modSp mod">
        <pc:chgData name="JORGE SOUZA" userId="b892dbbb18530716" providerId="LiveId" clId="{D3B6077D-34A0-49DD-B804-CD9CBA43B050}" dt="2025-06-20T11:33:06.010" v="120" actId="20577"/>
        <pc:sldMkLst>
          <pc:docMk/>
          <pc:sldMk cId="823134313" sldId="274"/>
        </pc:sldMkLst>
        <pc:spChg chg="mod">
          <ac:chgData name="JORGE SOUZA" userId="b892dbbb18530716" providerId="LiveId" clId="{D3B6077D-34A0-49DD-B804-CD9CBA43B050}" dt="2025-06-20T11:33:06.010" v="120" actId="20577"/>
          <ac:spMkLst>
            <pc:docMk/>
            <pc:sldMk cId="823134313" sldId="274"/>
            <ac:spMk id="3" creationId="{AC51120D-3DF3-9B7C-EE74-02E0BBBFAE12}"/>
          </ac:spMkLst>
        </pc:spChg>
      </pc:sldChg>
      <pc:sldChg chg="modSp mod">
        <pc:chgData name="JORGE SOUZA" userId="b892dbbb18530716" providerId="LiveId" clId="{D3B6077D-34A0-49DD-B804-CD9CBA43B050}" dt="2025-06-20T11:33:11.273" v="122" actId="20577"/>
        <pc:sldMkLst>
          <pc:docMk/>
          <pc:sldMk cId="2764132381" sldId="275"/>
        </pc:sldMkLst>
        <pc:spChg chg="mod">
          <ac:chgData name="JORGE SOUZA" userId="b892dbbb18530716" providerId="LiveId" clId="{D3B6077D-34A0-49DD-B804-CD9CBA43B050}" dt="2025-06-20T11:33:11.273" v="122" actId="20577"/>
          <ac:spMkLst>
            <pc:docMk/>
            <pc:sldMk cId="2764132381" sldId="275"/>
            <ac:spMk id="3" creationId="{22E50C3B-1DEA-2DDD-3C59-A70E8F8CC800}"/>
          </ac:spMkLst>
        </pc:spChg>
      </pc:sldChg>
      <pc:sldChg chg="modSp mod">
        <pc:chgData name="JORGE SOUZA" userId="b892dbbb18530716" providerId="LiveId" clId="{D3B6077D-34A0-49DD-B804-CD9CBA43B050}" dt="2025-06-20T11:33:17.405" v="124" actId="20577"/>
        <pc:sldMkLst>
          <pc:docMk/>
          <pc:sldMk cId="2757945556" sldId="276"/>
        </pc:sldMkLst>
        <pc:spChg chg="mod">
          <ac:chgData name="JORGE SOUZA" userId="b892dbbb18530716" providerId="LiveId" clId="{D3B6077D-34A0-49DD-B804-CD9CBA43B050}" dt="2025-06-20T11:33:17.405" v="124" actId="20577"/>
          <ac:spMkLst>
            <pc:docMk/>
            <pc:sldMk cId="2757945556" sldId="276"/>
            <ac:spMk id="3" creationId="{A4788C16-95CC-3913-C7B3-5B2A930ED267}"/>
          </ac:spMkLst>
        </pc:spChg>
      </pc:sldChg>
      <pc:sldChg chg="modSp mod">
        <pc:chgData name="JORGE SOUZA" userId="b892dbbb18530716" providerId="LiveId" clId="{D3B6077D-34A0-49DD-B804-CD9CBA43B050}" dt="2025-06-20T11:33:22.816" v="126" actId="20577"/>
        <pc:sldMkLst>
          <pc:docMk/>
          <pc:sldMk cId="2169547874" sldId="277"/>
        </pc:sldMkLst>
        <pc:spChg chg="mod">
          <ac:chgData name="JORGE SOUZA" userId="b892dbbb18530716" providerId="LiveId" clId="{D3B6077D-34A0-49DD-B804-CD9CBA43B050}" dt="2025-06-20T11:33:22.816" v="126" actId="20577"/>
          <ac:spMkLst>
            <pc:docMk/>
            <pc:sldMk cId="2169547874" sldId="277"/>
            <ac:spMk id="3" creationId="{B42B3020-71DF-869D-2D38-5365FF501100}"/>
          </ac:spMkLst>
        </pc:spChg>
      </pc:sldChg>
      <pc:sldChg chg="modSp mod">
        <pc:chgData name="JORGE SOUZA" userId="b892dbbb18530716" providerId="LiveId" clId="{D3B6077D-34A0-49DD-B804-CD9CBA43B050}" dt="2025-06-20T11:33:27.871" v="128" actId="20577"/>
        <pc:sldMkLst>
          <pc:docMk/>
          <pc:sldMk cId="1459075249" sldId="278"/>
        </pc:sldMkLst>
        <pc:spChg chg="mod">
          <ac:chgData name="JORGE SOUZA" userId="b892dbbb18530716" providerId="LiveId" clId="{D3B6077D-34A0-49DD-B804-CD9CBA43B050}" dt="2025-06-20T11:33:27.871" v="128" actId="20577"/>
          <ac:spMkLst>
            <pc:docMk/>
            <pc:sldMk cId="1459075249" sldId="278"/>
            <ac:spMk id="3" creationId="{37E1CDA8-2EDC-AF58-2A4B-ED6F1524B543}"/>
          </ac:spMkLst>
        </pc:spChg>
      </pc:sldChg>
      <pc:sldChg chg="modSp mod">
        <pc:chgData name="JORGE SOUZA" userId="b892dbbb18530716" providerId="LiveId" clId="{D3B6077D-34A0-49DD-B804-CD9CBA43B050}" dt="2025-06-20T12:16:33.799" v="347" actId="1036"/>
        <pc:sldMkLst>
          <pc:docMk/>
          <pc:sldMk cId="2962005064" sldId="279"/>
        </pc:sldMkLst>
        <pc:spChg chg="mod">
          <ac:chgData name="JORGE SOUZA" userId="b892dbbb18530716" providerId="LiveId" clId="{D3B6077D-34A0-49DD-B804-CD9CBA43B050}" dt="2025-06-20T12:16:25.773" v="346" actId="20577"/>
          <ac:spMkLst>
            <pc:docMk/>
            <pc:sldMk cId="2962005064" sldId="279"/>
            <ac:spMk id="2" creationId="{06B07228-B728-19EA-83F2-77C62D692931}"/>
          </ac:spMkLst>
        </pc:spChg>
        <pc:spChg chg="mod">
          <ac:chgData name="JORGE SOUZA" userId="b892dbbb18530716" providerId="LiveId" clId="{D3B6077D-34A0-49DD-B804-CD9CBA43B050}" dt="2025-06-20T11:33:34.938" v="130" actId="20577"/>
          <ac:spMkLst>
            <pc:docMk/>
            <pc:sldMk cId="2962005064" sldId="279"/>
            <ac:spMk id="3" creationId="{95B493BF-D48A-5061-E57D-832122EFDA52}"/>
          </ac:spMkLst>
        </pc:spChg>
        <pc:picChg chg="mod">
          <ac:chgData name="JORGE SOUZA" userId="b892dbbb18530716" providerId="LiveId" clId="{D3B6077D-34A0-49DD-B804-CD9CBA43B050}" dt="2025-06-20T12:16:33.799" v="347" actId="1036"/>
          <ac:picMkLst>
            <pc:docMk/>
            <pc:sldMk cId="2962005064" sldId="279"/>
            <ac:picMk id="61" creationId="{1CA89713-C42D-029E-F49C-459E4D3ACBAA}"/>
          </ac:picMkLst>
        </pc:picChg>
      </pc:sldChg>
      <pc:sldChg chg="modSp mod">
        <pc:chgData name="JORGE SOUZA" userId="b892dbbb18530716" providerId="LiveId" clId="{D3B6077D-34A0-49DD-B804-CD9CBA43B050}" dt="2025-06-20T11:33:42.414" v="132" actId="20577"/>
        <pc:sldMkLst>
          <pc:docMk/>
          <pc:sldMk cId="803874085" sldId="280"/>
        </pc:sldMkLst>
        <pc:spChg chg="mod">
          <ac:chgData name="JORGE SOUZA" userId="b892dbbb18530716" providerId="LiveId" clId="{D3B6077D-34A0-49DD-B804-CD9CBA43B050}" dt="2025-06-20T11:33:42.414" v="132" actId="20577"/>
          <ac:spMkLst>
            <pc:docMk/>
            <pc:sldMk cId="803874085" sldId="280"/>
            <ac:spMk id="3" creationId="{669864B9-24EC-0C8C-2186-493C3769DF5A}"/>
          </ac:spMkLst>
        </pc:spChg>
      </pc:sldChg>
      <pc:sldChg chg="modSp mod">
        <pc:chgData name="JORGE SOUZA" userId="b892dbbb18530716" providerId="LiveId" clId="{D3B6077D-34A0-49DD-B804-CD9CBA43B050}" dt="2025-06-20T11:33:47.922" v="134" actId="20577"/>
        <pc:sldMkLst>
          <pc:docMk/>
          <pc:sldMk cId="1260238262" sldId="281"/>
        </pc:sldMkLst>
        <pc:spChg chg="mod">
          <ac:chgData name="JORGE SOUZA" userId="b892dbbb18530716" providerId="LiveId" clId="{D3B6077D-34A0-49DD-B804-CD9CBA43B050}" dt="2025-06-20T11:33:47.922" v="134" actId="20577"/>
          <ac:spMkLst>
            <pc:docMk/>
            <pc:sldMk cId="1260238262" sldId="281"/>
            <ac:spMk id="3" creationId="{28FD9EE7-D58A-AD18-FCA4-2C7932DD2DB1}"/>
          </ac:spMkLst>
        </pc:spChg>
      </pc:sldChg>
      <pc:sldChg chg="modSp mod">
        <pc:chgData name="JORGE SOUZA" userId="b892dbbb18530716" providerId="LiveId" clId="{D3B6077D-34A0-49DD-B804-CD9CBA43B050}" dt="2025-06-20T11:34:07.236" v="148" actId="20577"/>
        <pc:sldMkLst>
          <pc:docMk/>
          <pc:sldMk cId="3750993415" sldId="282"/>
        </pc:sldMkLst>
        <pc:spChg chg="mod">
          <ac:chgData name="JORGE SOUZA" userId="b892dbbb18530716" providerId="LiveId" clId="{D3B6077D-34A0-49DD-B804-CD9CBA43B050}" dt="2025-06-20T11:34:07.236" v="148" actId="20577"/>
          <ac:spMkLst>
            <pc:docMk/>
            <pc:sldMk cId="3750993415" sldId="282"/>
            <ac:spMk id="3" creationId="{37954AD4-F17D-AC55-1CF7-8E7B7BDD1FBD}"/>
          </ac:spMkLst>
        </pc:spChg>
      </pc:sldChg>
      <pc:sldChg chg="modSp">
        <pc:chgData name="JORGE SOUZA" userId="b892dbbb18530716" providerId="LiveId" clId="{D3B6077D-34A0-49DD-B804-CD9CBA43B050}" dt="2025-06-20T11:34:17.076" v="149"/>
        <pc:sldMkLst>
          <pc:docMk/>
          <pc:sldMk cId="2605151917" sldId="283"/>
        </pc:sldMkLst>
        <pc:spChg chg="mod">
          <ac:chgData name="JORGE SOUZA" userId="b892dbbb18530716" providerId="LiveId" clId="{D3B6077D-34A0-49DD-B804-CD9CBA43B050}" dt="2025-06-20T11:34:17.076" v="149"/>
          <ac:spMkLst>
            <pc:docMk/>
            <pc:sldMk cId="2605151917" sldId="283"/>
            <ac:spMk id="3" creationId="{273D958E-795C-94EE-49CE-A449AFC149D7}"/>
          </ac:spMkLst>
        </pc:spChg>
      </pc:sldChg>
      <pc:sldChg chg="modSp">
        <pc:chgData name="JORGE SOUZA" userId="b892dbbb18530716" providerId="LiveId" clId="{D3B6077D-34A0-49DD-B804-CD9CBA43B050}" dt="2025-06-20T11:34:21.781" v="150"/>
        <pc:sldMkLst>
          <pc:docMk/>
          <pc:sldMk cId="697344390" sldId="284"/>
        </pc:sldMkLst>
        <pc:spChg chg="mod">
          <ac:chgData name="JORGE SOUZA" userId="b892dbbb18530716" providerId="LiveId" clId="{D3B6077D-34A0-49DD-B804-CD9CBA43B050}" dt="2025-06-20T11:34:21.781" v="150"/>
          <ac:spMkLst>
            <pc:docMk/>
            <pc:sldMk cId="697344390" sldId="284"/>
            <ac:spMk id="3" creationId="{1963A5F3-E8FB-6213-650E-034AB83B37F6}"/>
          </ac:spMkLst>
        </pc:spChg>
      </pc:sldChg>
      <pc:sldChg chg="modSp">
        <pc:chgData name="JORGE SOUZA" userId="b892dbbb18530716" providerId="LiveId" clId="{D3B6077D-34A0-49DD-B804-CD9CBA43B050}" dt="2025-06-20T11:34:26.327" v="151"/>
        <pc:sldMkLst>
          <pc:docMk/>
          <pc:sldMk cId="3832059976" sldId="285"/>
        </pc:sldMkLst>
        <pc:spChg chg="mod">
          <ac:chgData name="JORGE SOUZA" userId="b892dbbb18530716" providerId="LiveId" clId="{D3B6077D-34A0-49DD-B804-CD9CBA43B050}" dt="2025-06-20T11:34:26.327" v="151"/>
          <ac:spMkLst>
            <pc:docMk/>
            <pc:sldMk cId="3832059976" sldId="285"/>
            <ac:spMk id="3" creationId="{D1E5F840-734A-1C5E-3B72-E7649EBDDBB6}"/>
          </ac:spMkLst>
        </pc:spChg>
      </pc:sldChg>
      <pc:sldChg chg="modSp">
        <pc:chgData name="JORGE SOUZA" userId="b892dbbb18530716" providerId="LiveId" clId="{D3B6077D-34A0-49DD-B804-CD9CBA43B050}" dt="2025-06-20T11:34:31.548" v="152"/>
        <pc:sldMkLst>
          <pc:docMk/>
          <pc:sldMk cId="789735216" sldId="286"/>
        </pc:sldMkLst>
        <pc:spChg chg="mod">
          <ac:chgData name="JORGE SOUZA" userId="b892dbbb18530716" providerId="LiveId" clId="{D3B6077D-34A0-49DD-B804-CD9CBA43B050}" dt="2025-06-20T11:34:31.548" v="152"/>
          <ac:spMkLst>
            <pc:docMk/>
            <pc:sldMk cId="789735216" sldId="286"/>
            <ac:spMk id="3" creationId="{DC31543D-F1C2-1A25-35B3-041318224D69}"/>
          </ac:spMkLst>
        </pc:spChg>
      </pc:sldChg>
      <pc:sldChg chg="modSp">
        <pc:chgData name="JORGE SOUZA" userId="b892dbbb18530716" providerId="LiveId" clId="{D3B6077D-34A0-49DD-B804-CD9CBA43B050}" dt="2025-06-20T11:34:36.019" v="153"/>
        <pc:sldMkLst>
          <pc:docMk/>
          <pc:sldMk cId="2061834901" sldId="287"/>
        </pc:sldMkLst>
        <pc:spChg chg="mod">
          <ac:chgData name="JORGE SOUZA" userId="b892dbbb18530716" providerId="LiveId" clId="{D3B6077D-34A0-49DD-B804-CD9CBA43B050}" dt="2025-06-20T11:34:36.019" v="153"/>
          <ac:spMkLst>
            <pc:docMk/>
            <pc:sldMk cId="2061834901" sldId="287"/>
            <ac:spMk id="3" creationId="{7F563CF5-EC25-B9F2-CCDC-52972518EE5F}"/>
          </ac:spMkLst>
        </pc:spChg>
      </pc:sldChg>
      <pc:sldChg chg="modSp mod">
        <pc:chgData name="JORGE SOUZA" userId="b892dbbb18530716" providerId="LiveId" clId="{D3B6077D-34A0-49DD-B804-CD9CBA43B050}" dt="2025-06-20T12:24:42.218" v="349" actId="20577"/>
        <pc:sldMkLst>
          <pc:docMk/>
          <pc:sldMk cId="1521124338" sldId="288"/>
        </pc:sldMkLst>
        <pc:spChg chg="mod">
          <ac:chgData name="JORGE SOUZA" userId="b892dbbb18530716" providerId="LiveId" clId="{D3B6077D-34A0-49DD-B804-CD9CBA43B050}" dt="2025-06-20T11:42:50.123" v="180" actId="20577"/>
          <ac:spMkLst>
            <pc:docMk/>
            <pc:sldMk cId="1521124338" sldId="288"/>
            <ac:spMk id="3" creationId="{7B0798B7-F2E3-9E96-3BD3-79FDAC0958AE}"/>
          </ac:spMkLst>
        </pc:spChg>
        <pc:graphicFrameChg chg="modGraphic">
          <ac:chgData name="JORGE SOUZA" userId="b892dbbb18530716" providerId="LiveId" clId="{D3B6077D-34A0-49DD-B804-CD9CBA43B050}" dt="2025-06-20T12:24:42.218" v="349" actId="20577"/>
          <ac:graphicFrameMkLst>
            <pc:docMk/>
            <pc:sldMk cId="1521124338" sldId="288"/>
            <ac:graphicFrameMk id="10" creationId="{E665B0E0-1665-2C40-16F8-69AB59B6BF57}"/>
          </ac:graphicFrameMkLst>
        </pc:graphicFrameChg>
      </pc:sldChg>
      <pc:sldChg chg="modSp mod">
        <pc:chgData name="JORGE SOUZA" userId="b892dbbb18530716" providerId="LiveId" clId="{D3B6077D-34A0-49DD-B804-CD9CBA43B050}" dt="2025-06-20T12:29:48.757" v="352" actId="207"/>
        <pc:sldMkLst>
          <pc:docMk/>
          <pc:sldMk cId="2814928212" sldId="294"/>
        </pc:sldMkLst>
        <pc:spChg chg="mod">
          <ac:chgData name="JORGE SOUZA" userId="b892dbbb18530716" providerId="LiveId" clId="{D3B6077D-34A0-49DD-B804-CD9CBA43B050}" dt="2025-06-20T12:29:48.757" v="352" actId="207"/>
          <ac:spMkLst>
            <pc:docMk/>
            <pc:sldMk cId="2814928212" sldId="294"/>
            <ac:spMk id="2" creationId="{2966828F-E1D1-3B1D-973A-24B16969DCA1}"/>
          </ac:spMkLst>
        </pc:spChg>
      </pc:sldChg>
      <pc:sldChg chg="modSp mod">
        <pc:chgData name="JORGE SOUZA" userId="b892dbbb18530716" providerId="LiveId" clId="{D3B6077D-34A0-49DD-B804-CD9CBA43B050}" dt="2025-06-20T12:29:56.918" v="353" actId="207"/>
        <pc:sldMkLst>
          <pc:docMk/>
          <pc:sldMk cId="4050785495" sldId="295"/>
        </pc:sldMkLst>
        <pc:spChg chg="mod">
          <ac:chgData name="JORGE SOUZA" userId="b892dbbb18530716" providerId="LiveId" clId="{D3B6077D-34A0-49DD-B804-CD9CBA43B050}" dt="2025-06-20T12:29:56.918" v="353" actId="207"/>
          <ac:spMkLst>
            <pc:docMk/>
            <pc:sldMk cId="4050785495" sldId="295"/>
            <ac:spMk id="2" creationId="{A243EAD2-C738-E99B-80B3-4973A72D7BB0}"/>
          </ac:spMkLst>
        </pc:spChg>
      </pc:sldChg>
      <pc:sldChg chg="modSp mod">
        <pc:chgData name="JORGE SOUZA" userId="b892dbbb18530716" providerId="LiveId" clId="{D3B6077D-34A0-49DD-B804-CD9CBA43B050}" dt="2025-06-20T12:30:52.708" v="357" actId="6549"/>
        <pc:sldMkLst>
          <pc:docMk/>
          <pc:sldMk cId="1817401695" sldId="302"/>
        </pc:sldMkLst>
        <pc:spChg chg="mod">
          <ac:chgData name="JORGE SOUZA" userId="b892dbbb18530716" providerId="LiveId" clId="{D3B6077D-34A0-49DD-B804-CD9CBA43B050}" dt="2025-06-20T12:30:52.708" v="357" actId="6549"/>
          <ac:spMkLst>
            <pc:docMk/>
            <pc:sldMk cId="1817401695" sldId="302"/>
            <ac:spMk id="2" creationId="{AD7439E4-D91D-5650-F132-D4B1E1E88963}"/>
          </ac:spMkLst>
        </pc:spChg>
      </pc:sldChg>
      <pc:sldChg chg="modSp">
        <pc:chgData name="JORGE SOUZA" userId="b892dbbb18530716" providerId="LiveId" clId="{D3B6077D-34A0-49DD-B804-CD9CBA43B050}" dt="2025-06-20T11:29:45.537" v="50"/>
        <pc:sldMkLst>
          <pc:docMk/>
          <pc:sldMk cId="2018849963" sldId="317"/>
        </pc:sldMkLst>
        <pc:spChg chg="mod">
          <ac:chgData name="JORGE SOUZA" userId="b892dbbb18530716" providerId="LiveId" clId="{D3B6077D-34A0-49DD-B804-CD9CBA43B050}" dt="2025-06-20T11:29:45.537" v="50"/>
          <ac:spMkLst>
            <pc:docMk/>
            <pc:sldMk cId="2018849963" sldId="317"/>
            <ac:spMk id="3" creationId="{FDF8B458-0F4C-DA9D-DB98-64B0B61FEFC3}"/>
          </ac:spMkLst>
        </pc:spChg>
      </pc:sldChg>
      <pc:sldChg chg="modSp mod">
        <pc:chgData name="JORGE SOUZA" userId="b892dbbb18530716" providerId="LiveId" clId="{D3B6077D-34A0-49DD-B804-CD9CBA43B050}" dt="2025-06-20T11:27:09.787" v="15" actId="20577"/>
        <pc:sldMkLst>
          <pc:docMk/>
          <pc:sldMk cId="0" sldId="318"/>
        </pc:sldMkLst>
        <pc:spChg chg="mod">
          <ac:chgData name="JORGE SOUZA" userId="b892dbbb18530716" providerId="LiveId" clId="{D3B6077D-34A0-49DD-B804-CD9CBA43B050}" dt="2025-06-20T11:27:09.787" v="15" actId="20577"/>
          <ac:spMkLst>
            <pc:docMk/>
            <pc:sldMk cId="0" sldId="318"/>
            <ac:spMk id="5" creationId="{76CBB452-D68B-6404-5C83-FD1FDD82BAC0}"/>
          </ac:spMkLst>
        </pc:spChg>
      </pc:sldChg>
      <pc:sldChg chg="modSp">
        <pc:chgData name="JORGE SOUZA" userId="b892dbbb18530716" providerId="LiveId" clId="{D3B6077D-34A0-49DD-B804-CD9CBA43B050}" dt="2025-06-20T11:28:44.365" v="44"/>
        <pc:sldMkLst>
          <pc:docMk/>
          <pc:sldMk cId="1881169548" sldId="319"/>
        </pc:sldMkLst>
        <pc:spChg chg="mod">
          <ac:chgData name="JORGE SOUZA" userId="b892dbbb18530716" providerId="LiveId" clId="{D3B6077D-34A0-49DD-B804-CD9CBA43B050}" dt="2025-06-20T11:28:44.365" v="44"/>
          <ac:spMkLst>
            <pc:docMk/>
            <pc:sldMk cId="1881169548" sldId="319"/>
            <ac:spMk id="3" creationId="{C0C18C91-5D70-EB52-8626-A857769111B2}"/>
          </ac:spMkLst>
        </pc:spChg>
      </pc:sldChg>
      <pc:sldChg chg="modSp mod">
        <pc:chgData name="JORGE SOUZA" userId="b892dbbb18530716" providerId="LiveId" clId="{D3B6077D-34A0-49DD-B804-CD9CBA43B050}" dt="2025-06-20T11:43:01.973" v="196" actId="20577"/>
        <pc:sldMkLst>
          <pc:docMk/>
          <pc:sldMk cId="3323478980" sldId="327"/>
        </pc:sldMkLst>
        <pc:spChg chg="mod">
          <ac:chgData name="JORGE SOUZA" userId="b892dbbb18530716" providerId="LiveId" clId="{D3B6077D-34A0-49DD-B804-CD9CBA43B050}" dt="2025-06-20T11:43:01.973" v="196" actId="20577"/>
          <ac:spMkLst>
            <pc:docMk/>
            <pc:sldMk cId="3323478980" sldId="327"/>
            <ac:spMk id="3" creationId="{BCE82351-4326-988E-070B-46FE970E94C2}"/>
          </ac:spMkLst>
        </pc:spChg>
      </pc:sldChg>
      <pc:sldChg chg="modSp mod">
        <pc:chgData name="JORGE SOUZA" userId="b892dbbb18530716" providerId="LiveId" clId="{D3B6077D-34A0-49DD-B804-CD9CBA43B050}" dt="2025-06-20T11:43:35.423" v="201" actId="1036"/>
        <pc:sldMkLst>
          <pc:docMk/>
          <pc:sldMk cId="1195967386" sldId="328"/>
        </pc:sldMkLst>
        <pc:spChg chg="mod">
          <ac:chgData name="JORGE SOUZA" userId="b892dbbb18530716" providerId="LiveId" clId="{D3B6077D-34A0-49DD-B804-CD9CBA43B050}" dt="2025-06-20T11:43:15.469" v="200" actId="20577"/>
          <ac:spMkLst>
            <pc:docMk/>
            <pc:sldMk cId="1195967386" sldId="328"/>
            <ac:spMk id="3" creationId="{7882B77E-F604-0F1C-E6F0-E301C2145CCF}"/>
          </ac:spMkLst>
        </pc:spChg>
        <pc:picChg chg="mod">
          <ac:chgData name="JORGE SOUZA" userId="b892dbbb18530716" providerId="LiveId" clId="{D3B6077D-34A0-49DD-B804-CD9CBA43B050}" dt="2025-06-20T11:43:35.423" v="201" actId="1036"/>
          <ac:picMkLst>
            <pc:docMk/>
            <pc:sldMk cId="1195967386" sldId="328"/>
            <ac:picMk id="61" creationId="{48FBF1EC-6BBF-F805-F9B9-DA5D44C0CA2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CF57BD4-CA28-DE10-7641-3AC8C7B6F9B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7E94E2A-E98E-52F8-BD6C-F72B810E80C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E8F29B0-9EF7-302F-4F91-357D49B9C0D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84169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B3B97A7-B1F2-EC4F-9B00-9E16CFC9C15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584640E-5360-40CD-FA4A-6BEFC3F6D20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01CADE5-1C02-7693-C050-307124857B4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43533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895541D-EA90-3F5F-CA0F-513BE9C4F2A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E5E6C36-FC09-CE9A-AA6D-89DC9A0EA48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07D1598-9500-1B5F-4120-2DA9F0970B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69021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F91F8F2-11E3-0D35-0B8D-F35D3919D8C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0E953F8-FDAE-883E-EBF5-2F7D3DB89DA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00BFC1-9E33-DC5A-C35C-EE00700B45A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644170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735B753-936E-FD53-A39D-C6D81AD1A55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F6A2C68-E79E-11D1-2F5D-9D87B3F3B2E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E34DBBD-B59D-510C-DA1F-FF28877BB2B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78042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6737B35-FCD5-E5DF-B7AA-EC14CB0F40F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A6030B7-6719-F22B-0F3E-28E7DE3AEAD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222FC7F-E3C6-DC3E-6926-359A643F08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61058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585AC77-2842-B52F-65BE-91656997ED0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FF6D6E6-0496-F8F1-A555-389E715DBF9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4DB3F72-C16A-2D43-9AD0-F86E4018E7C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465506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C6251A7-03D7-9874-9C55-2E1E246D2A9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0369034-B3D1-54A5-2C8F-02E8A6EA7C2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A488235-F196-CC74-E866-E45F80941FC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6577231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BE27CA7-9E3E-5BBB-887A-79329CD5A33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D06CA07-E978-882B-A218-96F45D2561A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AF48C57-C066-B8D0-7BB7-39DE91DFF89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69650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E17C337-F357-EEFB-2720-4BE04F4DBA0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C120BE2-3DFB-3C20-35F7-48FD6C7ED73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2D9D43-5B10-7151-3824-D23D5A86A9D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88884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44F0DEB-DD50-C4FB-B1A6-413CD547564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C4790A9-8B49-FE48-83C6-9035012BA9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EB148EA-F4FB-B6B8-799F-1D332FB434B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346723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464AAF9-6EDA-76B8-D524-9419D72B47B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4CDB2FC-AFCD-6338-A04E-3D6D6C26C06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3903145-7E84-57C2-0CC7-744638CAA2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728595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79A71F3-D2F5-3354-D837-77BD1858AA5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CA320DA-932A-223C-322F-2412B861165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9367B5C-23BD-73B5-6E47-FE5C5929EB6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653898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8C863CD-6AE3-F0A7-BD5F-C13E85ED853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5309B1E-25C8-4818-6331-1A2C7470C17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0F8C8FF-0CAE-5E5A-E6BF-161E597A5F1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708314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FD94AC6-1B9D-C42B-2FD1-FF6A8219CFC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DEA368B-9743-9FE0-D7D7-E0722FB8286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2E8467F-2FB7-54F6-9AFC-D2E7E80EF29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470852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6BC0843-7B0B-2913-9C0A-71557DF5279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3F2CB0D-B251-E0FF-D1A8-DE3957E6F9C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8B53F76-F399-F7E7-AB2F-1712AD7CA64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25097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91E99BA-AA20-51FB-5732-6175C758784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8C0B732-6D45-26C1-EFBB-95179194AD3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BA27051-B7AB-445A-D077-ED0ED494451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203952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7CD0ACE-2A71-4D57-348D-3A5AE70FD7B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AA60A82-AEE1-CD80-49B0-C243B7DC3EA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CD2E62E-49D9-A741-20FC-54D878E7D7E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3912973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221A697-688B-5207-E07C-BAE6DA42EDB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185A2FA-7926-9402-DC1A-0ECCBA9FB30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4A5365A-C266-676E-6A8C-DC2F61E68D1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142026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5AEA0C7-0315-6A1A-FFEB-2A4AA79D103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232E919-E662-3F5C-7E10-330F4AC252D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FFBB41A-60D2-5C20-F942-10B60808513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65678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1C8E813-5D25-4470-ABFC-9D5D0BC27E3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8C00C34-CAC7-6644-B647-04F08256C9F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277314E-89C0-E45B-2AE4-6FD9671BB64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459089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470EDEE-1921-186D-F2CA-C67405A1009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1ECB2E8-CFB0-560D-11D7-6C249B8546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ED4629E-5643-17EA-365D-D28017993D4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183008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A2A9B7D-D0A5-C720-7F85-1759C1D9DEB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9BC48E8-CA0D-8483-3021-3EED31989B6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C56EAC7-A7F4-197B-0A06-AD671A7ACEE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045904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EACAC73-B973-75A0-80FA-937F331ECBD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FDFB5F8-8CDB-AF0D-50E4-4E14F915647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4D2BA18-0BB7-2ECD-E77D-08F9584997C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370693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16F2C05-FA23-7449-406B-94C277E37D4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7B9623E-AAB9-2970-088D-84E49CC5DA4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EC04BD9-4049-83AF-E53D-87F3792A4F4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609058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97E839C-3474-4F80-7657-359CA08430A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CEA9DC5-3A85-CFEF-649B-6A0162266D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EE81290-9C28-70DB-92AA-4C0238DB7E6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06925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AC2070F-20BC-2E67-43E7-528CF60574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AFC3A6F-6797-8722-FC95-897D05294D2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C9123B5-7D4A-C088-06C1-10C09AA9EEC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370339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664B3DF-BC80-BE3A-BA51-DEA2833144C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61E8D7C-E5D4-7154-7CD3-F81CC1F4F1C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5C06DF4-1BCC-C6D6-F3D2-39C6D74D61E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3784638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E2AA8E2-2C1B-5F6D-6202-3025E8A7FD0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AB94EF5-6DF3-8C38-9ADD-11779424602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F7B49A3-7AC7-1FDD-140C-7F914B6B5C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240043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CB45670-E6F1-7701-7678-A9043C352A0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464060F-B756-396C-4832-2F1D919C0A8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EDB730E-FF4B-A0CA-3F7A-9F161D5FD9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07688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329B288-7351-3982-17AC-E5E34D9C9EF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7DCC834-03FA-0716-DA67-8628ED985FB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3966A6C-15A9-05F8-850C-09612B942FA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453648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5A63875-DDA5-F787-A1DD-6D608D71A8A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8B6953C-2B98-6B43-099B-62CFCC00D83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DDC0154-9CA1-D93F-890D-321A73DE75F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2290013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4C72035-0917-33A4-1E06-032169CC356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DD63DB4-4D62-90D6-E0A5-83985879C92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2803A73-90A8-B3DB-F97B-8F38511A9EA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473091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579B92A-3427-5399-5B7A-D2EAC3637D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B79A2B5-D8BC-BE65-52F5-4E80062DA23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2B36219-D846-E408-F2BC-5421F44E538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4266258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40FE585-DA9F-2AFE-5EE8-042D215548B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AA97831-1404-4D0F-5349-D1CA587DD07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2BCD904-5E33-11D1-6CED-BF14E2ECFCD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5976186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D0952A9-7905-FBD5-60BA-48D9E9A6BED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39F47CE-2C6D-1C00-2309-E316E3D96C4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27FE237-8423-1B87-3A72-A1FF1C3D511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7715721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E3D81E8-C22A-CDDE-18DF-4353221F4ED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63431D6-FCB0-DBD7-3383-82207A0FB54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00C9CA7-6938-0042-3D46-238484C5EFB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391330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144DB46-665B-E3C4-D034-2EF9EB4E726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F4255E5-B1AD-E573-B12E-686B1C47DA4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B789541-3667-A8CD-0544-CC5332845F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9258919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86667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9B3B685-E85B-A654-F479-6581CC124AA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88346D0-42BD-5AA1-B051-BE41EF5B748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36A4265-D8BE-5FD1-C976-ECE4BEC065D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56685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C7CCFB2-73C1-4FB7-5C9D-41EBA53765B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1B9D616-8935-3924-8A00-87931A58235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1413A26-E6FA-FCD0-3081-0EF8995D4BA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63857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3E6ED63-9CAB-C244-47F5-1E955279501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1A6C25E-87A1-85CB-A884-F3DB9815072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DC28B5B-7990-8AE2-9EBC-2302CC0FDEF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58777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D30220B-B2EC-6772-C514-CFA59593EA2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59C81AA-C598-0B26-C447-3B5AF2FBE7B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D4FE11F-67B4-EB75-666C-C1D903B185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76868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E3F5187-AAE2-BDD6-239A-41C1C0FFBD9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949A3D9-3EFA-C7A7-2983-7C4C28D3EEC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D234273-D6BB-B375-8899-A2E6274399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3882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4CC91D3-46E1-C85A-4E49-0FE8E4765D8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3EE25D4-6E58-0E88-F993-2E1451A01BE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8414154-C90E-6045-86A1-2EA8724DB86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22011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766B940-A753-9A8E-38A9-251494D4B7F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1C5D9D2-A978-7335-E667-B858C07DC14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3CE3D3A-2C6B-802F-7A4D-A75643E2ECD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8164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planalto.gov.br/ccivil_03/_ato2019-2022/2021/lei/l14133.htm#art92"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planalto.gov.br/ccivil_03/_ato2019-2022/2021/lei/l14133.htm#art156"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planalto.gov.br/ccivil_03/_ato2019-2022/2021/lei/l14133.htm#art117"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hyperlink" Target="https://www.gov.br/trabalho-e-emprego/pt-br/assuntos/inspecao-do-trabalho/seguranca-e-saude-no-trabalho/ctpp-nrs/normas-regulamentadoras-nr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hyperlink" Target="https://www.gov.br/trabalho-e-emprego/pt-br/acesso-a-informacao/participacao-social/conselhos-e-orgaos-colegiados/comissao-tripartite-partitaria-permanente/normas-regulamentadora/normas-regulamentadoras-vigentes/norma-regulamentadora-no-11-nr-11"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hyperlink" Target="https://www.gov.br/trabalho-e-emprego/pt-br/acesso-a-informacao/participacao-social/conselhos-e-orgaos-colegiados/comissao-tripartite-partitaria-permanente/normas-regulamentadora/normas-regulamentadoras-vigentes/norma-regulamentadora-no-11-nr-11"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hyperlink" Target="https://www.tesourotransparente.gov.br/publicacoes/manual-de-contabilidade-aplicada-ao-setor-publico-mcasp/2024/26"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hyperlink" Target="https://www.tesourotransparente.gov.br/publicacoes/manual-de-contabilidade-aplicada-ao-setor-publico-mcasp/2024/26"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s://www.tesourotransparente.gov.br/publicacoes/manual-de-contabilidade-aplicada-ao-setor-publico-mcasp/2024/26"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hyperlink" Target="https://www.tesourotransparente.gov.br/publicacoes/manual-de-contabilidade-aplicada-ao-setor-publico-mcasp/2024/26"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hyperlink" Target="http://www.planalto.gov.br/ccivil_03/LEIS/L6514.htm" TargetMode="External"/><Relationship Id="rId5" Type="http://schemas.openxmlformats.org/officeDocument/2006/relationships/hyperlink" Target="http://www.planalto.gov.br/ccivil_03/decreto-lei/del5452.htm" TargetMode="External"/><Relationship Id="rId4" Type="http://schemas.openxmlformats.org/officeDocument/2006/relationships/hyperlink" Target="https://www.gov.br/trabalho-e-emprego/pt-br/assuntos/inspecao-do-trabalho/seguranca-e-saude-no-trabalho/ctpp-nrs/normas-regulamentadoras-nr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s://www.planalto.gov.br/ccivil_03/_ato2019-2022/2021/lei/l14133.htm#art40" TargetMode="External"/><Relationship Id="rId4" Type="http://schemas.openxmlformats.org/officeDocument/2006/relationships/hyperlink" Target="https://www.planalto.gov.br/ccivil_03/_ato2019-2022/2021/lei/l14133.htm#art6xxiii"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5" Type="http://schemas.openxmlformats.org/officeDocument/2006/relationships/hyperlink" Target="https://contas.tcu.gov.br/sagas/SvlVisualizarRelVotoAcRtf?codFiltro=SAGAS-SESSAO-ENCERRADA&amp;seOcultaPagina=S&amp;item0=884044" TargetMode="External"/><Relationship Id="rId4" Type="http://schemas.openxmlformats.org/officeDocument/2006/relationships/hyperlink" Target="https://contas.tcu.gov.br/sagas/SvlVisualizarRelVotoAcRtf?codFiltro=SAGAS-SESSAO-ENCERRADA&amp;seOcultaPagina=S&amp;item0=850584"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8" Type="http://schemas.openxmlformats.org/officeDocument/2006/relationships/hyperlink" Target="https://contas.tcu.gov.br/" TargetMode="External"/><Relationship Id="rId3" Type="http://schemas.openxmlformats.org/officeDocument/2006/relationships/image" Target="../media/image2.png"/><Relationship Id="rId7" Type="http://schemas.openxmlformats.org/officeDocument/2006/relationships/hyperlink" Target="https://www.tesourotransparente.gov.br/publicacoes/manual-de-contabilidade-aplicada-ao-setor-publico-mcasp/2024/26" TargetMode="External"/><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hyperlink" Target="https://www.gov.br/trabalho-e-emprego/pt-br/assuntos/inspecao-do-trabalho/seguranca-e-saude-no-trabalho/ctpp-nrs/normas-regulamentadoras-nrs" TargetMode="External"/><Relationship Id="rId5" Type="http://schemas.openxmlformats.org/officeDocument/2006/relationships/hyperlink" Target="https://www.planalto.gov.br/ccivil_03/_ato2019-2022/2021/lei/l14133.htm" TargetMode="External"/><Relationship Id="rId4" Type="http://schemas.openxmlformats.org/officeDocument/2006/relationships/hyperlink" Target="http://www.planalto.gov.br/"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https://www.planalto.gov.br/ccivil_03/_ato2019-2022/2021/lei/l14133.htm#art92" TargetMode="External"/><Relationship Id="rId4" Type="http://schemas.openxmlformats.org/officeDocument/2006/relationships/hyperlink" Target="https://www.planalto.gov.br/ccivil_03/_ato2019-2022/2021/lei/l14133.htm#art55"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2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planalto.gov.br/ccivil_03/_ato2019-2022/2021/lei/l14133.htm#art40%C2%A7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80649"/>
            <a:ext cx="9144000" cy="5143500"/>
          </a:xfrm>
          <a:prstGeom prst="rect">
            <a:avLst/>
          </a:prstGeom>
          <a:noFill/>
          <a:ln>
            <a:noFill/>
          </a:ln>
        </p:spPr>
      </p:pic>
      <p:sp>
        <p:nvSpPr>
          <p:cNvPr id="55" name="Google Shape;55;p13"/>
          <p:cNvSpPr txBox="1"/>
          <p:nvPr/>
        </p:nvSpPr>
        <p:spPr>
          <a:xfrm>
            <a:off x="748981" y="874352"/>
            <a:ext cx="6115115" cy="2031295"/>
          </a:xfrm>
          <a:prstGeom prst="rect">
            <a:avLst/>
          </a:prstGeom>
          <a:noFill/>
          <a:ln>
            <a:noFill/>
          </a:ln>
        </p:spPr>
        <p:txBody>
          <a:bodyPr spcFirstLastPara="1" wrap="square" lIns="91425" tIns="91425" rIns="91425" bIns="91425" anchor="t" anchorCtr="0">
            <a:spAutoFit/>
          </a:bodyPr>
          <a:lstStyle/>
          <a:p>
            <a:pPr lvl="0"/>
            <a:r>
              <a:rPr lang="pt-BR" sz="4000" b="1" dirty="0">
                <a:solidFill>
                  <a:srgbClr val="FF6C00"/>
                </a:solidFill>
                <a:latin typeface="Montserrat"/>
                <a:ea typeface="Montserrat"/>
                <a:cs typeface="Montserrat"/>
                <a:sym typeface="Montserrat"/>
              </a:rPr>
              <a:t>Materiais: Gestão, Controle e Responsabilizações</a:t>
            </a:r>
          </a:p>
        </p:txBody>
      </p:sp>
      <p:sp>
        <p:nvSpPr>
          <p:cNvPr id="56" name="Google Shape;56;p13"/>
          <p:cNvSpPr txBox="1"/>
          <p:nvPr/>
        </p:nvSpPr>
        <p:spPr>
          <a:xfrm>
            <a:off x="873675" y="2844340"/>
            <a:ext cx="4196400" cy="147729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pt-BR" sz="2800">
              <a:solidFill>
                <a:schemeClr val="lt1"/>
              </a:solidFill>
              <a:latin typeface="Montserrat"/>
              <a:ea typeface="Montserrat"/>
              <a:cs typeface="Montserrat"/>
              <a:sym typeface="Montserrat"/>
            </a:endParaRPr>
          </a:p>
          <a:p>
            <a:pPr marL="0" lvl="0" indent="0" algn="l" rtl="0">
              <a:spcBef>
                <a:spcPts val="0"/>
              </a:spcBef>
              <a:spcAft>
                <a:spcPts val="0"/>
              </a:spcAft>
              <a:buNone/>
            </a:pPr>
            <a:endParaRPr lang="pt-BR" sz="2800" dirty="0">
              <a:solidFill>
                <a:schemeClr val="lt1"/>
              </a:solidFill>
              <a:latin typeface="Montserrat"/>
              <a:ea typeface="Montserrat"/>
              <a:cs typeface="Montserrat"/>
              <a:sym typeface="Montserrat"/>
            </a:endParaRPr>
          </a:p>
          <a:p>
            <a:pPr marL="0" lvl="0" indent="0" algn="l" rtl="0">
              <a:spcBef>
                <a:spcPts val="0"/>
              </a:spcBef>
              <a:spcAft>
                <a:spcPts val="0"/>
              </a:spcAft>
              <a:buNone/>
            </a:pPr>
            <a:endParaRPr sz="2800" dirty="0">
              <a:solidFill>
                <a:schemeClr val="lt1"/>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E7AD148-5BC4-46C1-41D9-9842E14524B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D6BC0A4-BFEC-9429-89BD-79F7B2C36FC8}"/>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59F1A06E-249A-1A59-54E1-D881CF6642CE}"/>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g) </a:t>
            </a:r>
            <a:r>
              <a:rPr lang="pt-BR" sz="1800" b="1" dirty="0"/>
              <a:t>Capacidade técnica do fornecedor</a:t>
            </a:r>
            <a:endParaRPr lang="pt-BR" sz="1800" b="1" dirty="0">
              <a:latin typeface="Rawline regular "/>
            </a:endParaRPr>
          </a:p>
        </p:txBody>
      </p:sp>
      <p:sp>
        <p:nvSpPr>
          <p:cNvPr id="4" name="CaixaDeTexto 3">
            <a:extLst>
              <a:ext uri="{FF2B5EF4-FFF2-40B4-BE49-F238E27FC236}">
                <a16:creationId xmlns:a16="http://schemas.microsoft.com/office/drawing/2014/main" id="{FDEDB07E-56B6-4075-2D2E-334A83F51230}"/>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6" name="Content Placeholder 2">
            <a:extLst>
              <a:ext uri="{FF2B5EF4-FFF2-40B4-BE49-F238E27FC236}">
                <a16:creationId xmlns:a16="http://schemas.microsoft.com/office/drawing/2014/main" id="{45BF3361-F2DE-9FD8-8564-27A4A4A9F392}"/>
              </a:ext>
            </a:extLst>
          </p:cNvPr>
          <p:cNvSpPr txBox="1">
            <a:spLocks/>
          </p:cNvSpPr>
          <p:nvPr/>
        </p:nvSpPr>
        <p:spPr>
          <a:xfrm>
            <a:off x="79248" y="722377"/>
            <a:ext cx="8028432" cy="3300983"/>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Exigência deve ser proporcional à complexidade do objeto.</a:t>
            </a:r>
          </a:p>
          <a:p>
            <a:pPr algn="l">
              <a:defRPr sz="1800"/>
            </a:pPr>
            <a:endParaRPr lang="pt-BR" sz="1800" b="1" dirty="0">
              <a:solidFill>
                <a:schemeClr val="tx1"/>
              </a:solidFill>
            </a:endParaRPr>
          </a:p>
          <a:p>
            <a:pPr algn="l">
              <a:defRPr sz="1800"/>
            </a:pPr>
            <a:r>
              <a:rPr lang="pt-BR" sz="1800" b="1" dirty="0">
                <a:solidFill>
                  <a:schemeClr val="tx1"/>
                </a:solidFill>
              </a:rPr>
              <a:t>📌 Exemplo prático: Exigência exagerada de atestados técnicos inviabilizou concorrência na compra de uniformes escolares. </a:t>
            </a:r>
          </a:p>
          <a:p>
            <a:pPr algn="l">
              <a:defRPr sz="1800"/>
            </a:pPr>
            <a:endParaRPr lang="pt-BR" sz="1800" b="1" dirty="0">
              <a:solidFill>
                <a:schemeClr val="tx1"/>
              </a:solidFill>
            </a:endParaRPr>
          </a:p>
          <a:p>
            <a:pPr algn="l">
              <a:defRPr sz="1800"/>
            </a:pPr>
            <a:r>
              <a:rPr lang="pt-BR" sz="1800" b="1" dirty="0"/>
              <a:t>📘 </a:t>
            </a:r>
            <a:r>
              <a:rPr lang="pt-BR" sz="1800" b="1" dirty="0">
                <a:solidFill>
                  <a:schemeClr val="tx1"/>
                </a:solidFill>
              </a:rPr>
              <a:t>Conceito: Comprovação de que o fornecedor possui experiência compatível com o objeto da contratação, por meio de atestados.</a:t>
            </a:r>
          </a:p>
          <a:p>
            <a:pPr algn="l">
              <a:defRPr sz="1800"/>
            </a:pPr>
            <a:endParaRPr lang="pt-BR" sz="1800" b="1" dirty="0">
              <a:solidFill>
                <a:schemeClr val="tx1"/>
              </a:solidFill>
            </a:endParaRPr>
          </a:p>
          <a:p>
            <a:pPr algn="l">
              <a:defRPr sz="1800"/>
            </a:pPr>
            <a:r>
              <a:rPr lang="pt-BR" sz="1800" b="1" dirty="0">
                <a:solidFill>
                  <a:schemeClr val="tx1"/>
                </a:solidFill>
              </a:rPr>
              <a:t>📜 Base Legal: </a:t>
            </a:r>
            <a:r>
              <a:rPr lang="pt-BR" sz="1800" b="1" dirty="0">
                <a:hlinkClick r:id="rId4"/>
              </a:rPr>
              <a:t>Art. 67 e 69 da Lei 14.133/2021</a:t>
            </a:r>
            <a:r>
              <a:rPr lang="pt-BR" sz="1800" b="1" dirty="0"/>
              <a:t>. </a:t>
            </a:r>
            <a:r>
              <a:rPr lang="pt-BR" sz="1800" b="1" dirty="0">
                <a:solidFill>
                  <a:schemeClr val="tx1"/>
                </a:solidFill>
              </a:rPr>
              <a:t>A exigência deve ser proporcional à complexidade do objeto.</a:t>
            </a:r>
          </a:p>
          <a:p>
            <a:pPr algn="l">
              <a:defRPr sz="1800"/>
            </a:pPr>
            <a:endParaRPr lang="pt-BR" sz="1800" b="1" dirty="0">
              <a:solidFill>
                <a:schemeClr val="tx1"/>
              </a:solidFill>
            </a:endParaRPr>
          </a:p>
          <a:p>
            <a:pPr algn="l">
              <a:defRPr sz="1800"/>
            </a:pPr>
            <a:endParaRPr lang="pt-BR" sz="1800" b="1" dirty="0">
              <a:solidFill>
                <a:schemeClr val="tx1"/>
              </a:solidFill>
            </a:endParaRPr>
          </a:p>
          <a:p>
            <a:pPr algn="l">
              <a:defRPr sz="1800"/>
            </a:pPr>
            <a:endParaRPr lang="pt-BR" sz="1800" b="1" dirty="0">
              <a:solidFill>
                <a:schemeClr val="tx1"/>
              </a:solidFill>
            </a:endParaRPr>
          </a:p>
        </p:txBody>
      </p:sp>
    </p:spTree>
    <p:extLst>
      <p:ext uri="{BB962C8B-B14F-4D97-AF65-F5344CB8AC3E}">
        <p14:creationId xmlns:p14="http://schemas.microsoft.com/office/powerpoint/2010/main" val="3778482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BF4EB49-3074-C256-4F92-67A3B3F1224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5BB8476-6991-8FA8-9BF0-49646FBAEFA4}"/>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FDF8B458-0F4C-DA9D-DB98-64B0B61FEFC3}"/>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g) </a:t>
            </a:r>
            <a:r>
              <a:rPr lang="pt-BR" sz="1800" b="1" dirty="0"/>
              <a:t>Capacidade técnica do fornecedor</a:t>
            </a:r>
            <a:endParaRPr lang="pt-BR" sz="1800" b="1" dirty="0">
              <a:latin typeface="Rawline regular "/>
            </a:endParaRPr>
          </a:p>
        </p:txBody>
      </p:sp>
      <p:sp>
        <p:nvSpPr>
          <p:cNvPr id="4" name="CaixaDeTexto 3">
            <a:extLst>
              <a:ext uri="{FF2B5EF4-FFF2-40B4-BE49-F238E27FC236}">
                <a16:creationId xmlns:a16="http://schemas.microsoft.com/office/drawing/2014/main" id="{3A4882E7-B2C2-BEA2-C7E9-ADA5C5333A38}"/>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DE86B543-4B3C-B92F-D4F8-A58754742BFA}"/>
              </a:ext>
            </a:extLst>
          </p:cNvPr>
          <p:cNvSpPr txBox="1">
            <a:spLocks/>
          </p:cNvSpPr>
          <p:nvPr/>
        </p:nvSpPr>
        <p:spPr>
          <a:xfrm>
            <a:off x="91440" y="649225"/>
            <a:ext cx="8345424" cy="2862071"/>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Risco Operacional: Exigir atestados com requisitos desnecessários pode configurar direcionamento e restringir a competitividade.</a:t>
            </a:r>
          </a:p>
          <a:p>
            <a:pPr algn="l">
              <a:defRPr sz="1800"/>
            </a:pPr>
            <a:endParaRPr lang="pt-BR" sz="1800" b="1" dirty="0">
              <a:solidFill>
                <a:schemeClr val="tx1"/>
              </a:solidFill>
            </a:endParaRPr>
          </a:p>
          <a:p>
            <a:pPr algn="l">
              <a:defRPr sz="1800"/>
            </a:pPr>
            <a:r>
              <a:rPr lang="pt-BR" sz="1800" b="1" dirty="0">
                <a:solidFill>
                  <a:schemeClr val="tx1"/>
                </a:solidFill>
              </a:rPr>
              <a:t>📌 Exemplo Prático: Licitação de uniformes escolares exigia fornecimento anterior a redes com mais de 10 mil alunos, excluindo 90% dos concorrentes.</a:t>
            </a:r>
          </a:p>
          <a:p>
            <a:pPr algn="l">
              <a:defRPr sz="1800"/>
            </a:pPr>
            <a:endParaRPr lang="pt-BR" sz="1800" b="1" dirty="0">
              <a:solidFill>
                <a:schemeClr val="tx1"/>
              </a:solidFill>
            </a:endParaRPr>
          </a:p>
          <a:p>
            <a:pPr algn="l">
              <a:defRPr sz="1800"/>
            </a:pPr>
            <a:r>
              <a:rPr lang="pt-BR" sz="1800" b="1" dirty="0">
                <a:solidFill>
                  <a:schemeClr val="tx1"/>
                </a:solidFill>
              </a:rPr>
              <a:t>📂 Cláusula abusiva na exigência de atestado técnico que favorecia fornecedor específico.</a:t>
            </a:r>
          </a:p>
        </p:txBody>
      </p:sp>
    </p:spTree>
    <p:extLst>
      <p:ext uri="{BB962C8B-B14F-4D97-AF65-F5344CB8AC3E}">
        <p14:creationId xmlns:p14="http://schemas.microsoft.com/office/powerpoint/2010/main" val="2018849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5C0D017-17E0-2ED6-94D8-5CBB4DD8F57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651D4DF-3D2F-82E3-620A-324A1F8A643B}"/>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81CE2E1C-618C-ABFD-978F-104C35EC543C}"/>
              </a:ext>
            </a:extLst>
          </p:cNvPr>
          <p:cNvSpPr txBox="1"/>
          <p:nvPr/>
        </p:nvSpPr>
        <p:spPr>
          <a:xfrm>
            <a:off x="71503" y="84474"/>
            <a:ext cx="8730973" cy="369332"/>
          </a:xfrm>
          <a:prstGeom prst="rect">
            <a:avLst/>
          </a:prstGeom>
          <a:noFill/>
        </p:spPr>
        <p:txBody>
          <a:bodyPr wrap="square">
            <a:spAutoFit/>
          </a:bodyPr>
          <a:lstStyle/>
          <a:p>
            <a:r>
              <a:rPr lang="pt-BR" sz="1800" b="1" dirty="0">
                <a:latin typeface="+mj-lt"/>
              </a:rPr>
              <a:t>1 – </a:t>
            </a:r>
            <a:r>
              <a:rPr lang="pt-BR" sz="1800" b="1" dirty="0"/>
              <a:t>Cuidados nas Aquisições: </a:t>
            </a:r>
            <a:r>
              <a:rPr lang="pt-BR" sz="1800" b="1" dirty="0">
                <a:latin typeface="+mj-lt"/>
              </a:rPr>
              <a:t>h) </a:t>
            </a:r>
            <a:r>
              <a:rPr lang="pt-BR" sz="1800" b="1" dirty="0"/>
              <a:t>Cláusulas essenciais no edital/contrato</a:t>
            </a:r>
            <a:endParaRPr lang="pt-BR" sz="1800" b="1" dirty="0">
              <a:latin typeface="Rawline regular "/>
            </a:endParaRPr>
          </a:p>
        </p:txBody>
      </p:sp>
      <p:sp>
        <p:nvSpPr>
          <p:cNvPr id="4" name="CaixaDeTexto 3">
            <a:extLst>
              <a:ext uri="{FF2B5EF4-FFF2-40B4-BE49-F238E27FC236}">
                <a16:creationId xmlns:a16="http://schemas.microsoft.com/office/drawing/2014/main" id="{7D2C8EC8-75E7-35B9-49B2-F5137159C02B}"/>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49D59441-BACF-1546-BED3-F103BD54A12B}"/>
              </a:ext>
            </a:extLst>
          </p:cNvPr>
          <p:cNvSpPr txBox="1">
            <a:spLocks/>
          </p:cNvSpPr>
          <p:nvPr/>
        </p:nvSpPr>
        <p:spPr>
          <a:xfrm>
            <a:off x="115824" y="539496"/>
            <a:ext cx="8229600" cy="3637287"/>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150000"/>
              </a:lnSpc>
              <a:spcAft>
                <a:spcPts val="800"/>
              </a:spcAft>
            </a:pPr>
            <a:r>
              <a:rPr lang="pt-BR" sz="1800" b="1" dirty="0">
                <a:solidFill>
                  <a:schemeClr val="tx1"/>
                </a:solidFill>
              </a:rPr>
              <a:t>📝 Definição: Devem estar presentes obrigações, prazos, garantias e penalidades. </a:t>
            </a:r>
          </a:p>
          <a:p>
            <a:pPr algn="l">
              <a:lnSpc>
                <a:spcPct val="150000"/>
              </a:lnSpc>
              <a:spcAft>
                <a:spcPts val="800"/>
              </a:spcAft>
            </a:pPr>
            <a:r>
              <a:rPr lang="pt-BR" sz="1800" b="1" dirty="0">
                <a:solidFill>
                  <a:schemeClr val="tx1"/>
                </a:solidFill>
              </a:rPr>
              <a:t>📂 </a:t>
            </a:r>
            <a:r>
              <a:rPr lang="pt-BR" sz="1800" b="1" kern="100" dirty="0">
                <a:solidFill>
                  <a:schemeClr val="tx1"/>
                </a:solidFill>
                <a:ea typeface="Aptos" panose="020B0004020202020204" pitchFamily="34" charset="0"/>
                <a:cs typeface="Times New Roman" panose="02020603050405020304" pitchFamily="18" charset="0"/>
              </a:rPr>
              <a:t>Necessidade de cláusulas específicas que prevejam prazos de entrega e penalidades em caso de descumprimento.</a:t>
            </a:r>
          </a:p>
          <a:p>
            <a:pPr algn="l">
              <a:lnSpc>
                <a:spcPct val="150000"/>
              </a:lnSpc>
              <a:spcAft>
                <a:spcPts val="800"/>
              </a:spcAft>
            </a:pPr>
            <a:r>
              <a:rPr lang="pt-BR" sz="1800" b="1" dirty="0">
                <a:solidFill>
                  <a:schemeClr val="tx1"/>
                </a:solidFill>
              </a:rPr>
              <a:t>📜</a:t>
            </a:r>
            <a:r>
              <a:rPr lang="pt-BR" sz="1800" b="1" kern="100" dirty="0">
                <a:solidFill>
                  <a:schemeClr val="tx1"/>
                </a:solidFill>
                <a:ea typeface="Aptos" panose="020B0004020202020204" pitchFamily="34" charset="0"/>
                <a:cs typeface="Times New Roman" panose="02020603050405020304" pitchFamily="18" charset="0"/>
              </a:rPr>
              <a:t> Garantia de execução, prazos, sanções e rescisão, Legislação:</a:t>
            </a:r>
            <a:r>
              <a:rPr lang="pt-BR" sz="1800" b="1" kern="100" dirty="0">
                <a:ea typeface="Aptos" panose="020B0004020202020204" pitchFamily="34" charset="0"/>
                <a:cs typeface="Times New Roman" panose="02020603050405020304" pitchFamily="18" charset="0"/>
              </a:rPr>
              <a:t> </a:t>
            </a:r>
            <a:r>
              <a:rPr lang="pt-BR" sz="1800" b="1" kern="100" dirty="0">
                <a:ea typeface="Aptos" panose="020B0004020202020204" pitchFamily="34" charset="0"/>
                <a:cs typeface="Times New Roman" panose="02020603050405020304" pitchFamily="18" charset="0"/>
                <a:hlinkClick r:id="rId4"/>
              </a:rPr>
              <a:t>Lei nº 14.133/2021, art. 92.</a:t>
            </a:r>
            <a:endParaRPr lang="pt-BR" sz="1800" b="1" kern="100" dirty="0">
              <a:ea typeface="Aptos" panose="020B0004020202020204" pitchFamily="34" charset="0"/>
              <a:cs typeface="Times New Roman" panose="02020603050405020304" pitchFamily="18" charset="0"/>
            </a:endParaRPr>
          </a:p>
          <a:p>
            <a:pPr algn="l">
              <a:defRPr sz="1800"/>
            </a:pPr>
            <a:r>
              <a:rPr lang="pt-BR" sz="1800" b="1" dirty="0">
                <a:solidFill>
                  <a:schemeClr val="tx1"/>
                </a:solidFill>
              </a:rPr>
              <a:t>📌 Exemplo prático: Edital omitiu prazo de entrega, permitindo atrasos recorrentes sem penalização.</a:t>
            </a:r>
          </a:p>
        </p:txBody>
      </p:sp>
    </p:spTree>
    <p:extLst>
      <p:ext uri="{BB962C8B-B14F-4D97-AF65-F5344CB8AC3E}">
        <p14:creationId xmlns:p14="http://schemas.microsoft.com/office/powerpoint/2010/main" val="2409351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AC305D6-4B11-58F7-94AD-B68BFAC9D5D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A64B586-E5AF-16EF-9A40-F62E36230501}"/>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80BD9EEB-0776-778A-9963-18C6D2AF9C80}"/>
              </a:ext>
            </a:extLst>
          </p:cNvPr>
          <p:cNvSpPr txBox="1"/>
          <p:nvPr/>
        </p:nvSpPr>
        <p:spPr>
          <a:xfrm>
            <a:off x="71503" y="84474"/>
            <a:ext cx="8730973" cy="369332"/>
          </a:xfrm>
          <a:prstGeom prst="rect">
            <a:avLst/>
          </a:prstGeom>
          <a:noFill/>
        </p:spPr>
        <p:txBody>
          <a:bodyPr wrap="square">
            <a:spAutoFit/>
          </a:bodyPr>
          <a:lstStyle/>
          <a:p>
            <a:r>
              <a:rPr lang="pt-BR" sz="1800" b="1" dirty="0">
                <a:latin typeface="+mj-lt"/>
              </a:rPr>
              <a:t>1 – </a:t>
            </a:r>
            <a:r>
              <a:rPr lang="pt-BR" sz="1800" b="1" dirty="0"/>
              <a:t>Cuidados nas Aquisições: </a:t>
            </a:r>
            <a:r>
              <a:rPr lang="pt-BR" sz="1800" b="1" dirty="0">
                <a:latin typeface="+mj-lt"/>
              </a:rPr>
              <a:t>i) </a:t>
            </a:r>
            <a:r>
              <a:rPr lang="pt-BR" sz="1800" b="1" dirty="0"/>
              <a:t>Punição/aplicação de penas</a:t>
            </a:r>
            <a:endParaRPr lang="pt-BR" sz="1800" b="1" dirty="0">
              <a:latin typeface="Rawline regular "/>
            </a:endParaRPr>
          </a:p>
        </p:txBody>
      </p:sp>
      <p:sp>
        <p:nvSpPr>
          <p:cNvPr id="4" name="CaixaDeTexto 3">
            <a:extLst>
              <a:ext uri="{FF2B5EF4-FFF2-40B4-BE49-F238E27FC236}">
                <a16:creationId xmlns:a16="http://schemas.microsoft.com/office/drawing/2014/main" id="{77328D0A-4256-DD79-1D38-577E70F9004B}"/>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6CF3DA51-EB06-B17D-3D66-26CB849AB817}"/>
              </a:ext>
            </a:extLst>
          </p:cNvPr>
          <p:cNvSpPr txBox="1">
            <a:spLocks/>
          </p:cNvSpPr>
          <p:nvPr/>
        </p:nvSpPr>
        <p:spPr>
          <a:xfrm>
            <a:off x="103632" y="551688"/>
            <a:ext cx="8229600" cy="3625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j-lt"/>
              </a:rPr>
              <a:t>📝 Definição: É obrigação aplicar penalidades por descumprimentos.</a:t>
            </a:r>
          </a:p>
          <a:p>
            <a:pPr algn="l">
              <a:defRPr sz="1800"/>
            </a:pPr>
            <a:endParaRPr lang="pt-BR" sz="1800" b="1" dirty="0">
              <a:solidFill>
                <a:schemeClr val="tx1"/>
              </a:solidFill>
              <a:latin typeface="+mj-lt"/>
            </a:endParaRPr>
          </a:p>
          <a:p>
            <a:pPr algn="l">
              <a:lnSpc>
                <a:spcPct val="150000"/>
              </a:lnSpc>
              <a:spcAft>
                <a:spcPts val="800"/>
              </a:spcAft>
            </a:pPr>
            <a:r>
              <a:rPr lang="pt-BR" sz="1800" b="1" dirty="0">
                <a:solidFill>
                  <a:schemeClr val="tx1"/>
                </a:solidFill>
              </a:rPr>
              <a:t>📜</a:t>
            </a:r>
            <a:r>
              <a:rPr lang="pt-BR" sz="1800" b="1" kern="100" dirty="0">
                <a:solidFill>
                  <a:schemeClr val="tx1"/>
                </a:solidFill>
                <a:latin typeface="+mj-lt"/>
                <a:ea typeface="Aptos" panose="020B0004020202020204" pitchFamily="34" charset="0"/>
                <a:cs typeface="Times New Roman" panose="02020603050405020304" pitchFamily="18" charset="0"/>
              </a:rPr>
              <a:t> Sanções em casos de irregularidades, aplicáveis ao contratado em caso de inexecução total ou parcial do contrato, </a:t>
            </a:r>
            <a:r>
              <a:rPr lang="pt-BR" sz="1800" b="1" kern="100" dirty="0">
                <a:solidFill>
                  <a:schemeClr val="accent1">
                    <a:lumMod val="75000"/>
                  </a:schemeClr>
                </a:solidFill>
                <a:latin typeface="+mj-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Lei nº 14.133/2021, art. 156.</a:t>
            </a:r>
            <a:r>
              <a:rPr lang="pt-BR" sz="1800" b="1" kern="100" dirty="0">
                <a:solidFill>
                  <a:schemeClr val="accent1">
                    <a:lumMod val="75000"/>
                  </a:schemeClr>
                </a:solidFill>
                <a:latin typeface="+mj-lt"/>
                <a:ea typeface="Aptos" panose="020B0004020202020204" pitchFamily="34" charset="0"/>
                <a:cs typeface="Times New Roman" panose="02020603050405020304" pitchFamily="18" charset="0"/>
              </a:rPr>
              <a:t> </a:t>
            </a:r>
            <a:r>
              <a:rPr lang="pt-BR" sz="1800" b="1" kern="100" dirty="0">
                <a:solidFill>
                  <a:schemeClr val="tx1"/>
                </a:solidFill>
                <a:latin typeface="+mj-lt"/>
                <a:ea typeface="Aptos" panose="020B0004020202020204" pitchFamily="34" charset="0"/>
                <a:cs typeface="Times New Roman" panose="02020603050405020304" pitchFamily="18" charset="0"/>
              </a:rPr>
              <a:t>(Multas por não conformidade).</a:t>
            </a:r>
          </a:p>
          <a:p>
            <a:pPr marL="114300" indent="0" algn="l">
              <a:lnSpc>
                <a:spcPct val="150000"/>
              </a:lnSpc>
              <a:spcAft>
                <a:spcPts val="800"/>
              </a:spcAft>
            </a:pPr>
            <a:r>
              <a:rPr lang="pt-BR" sz="1800" b="1" dirty="0">
                <a:solidFill>
                  <a:schemeClr val="tx1"/>
                </a:solidFill>
              </a:rPr>
              <a:t>📌 </a:t>
            </a:r>
            <a:r>
              <a:rPr lang="pt-BR" sz="1800" b="1" kern="100" dirty="0">
                <a:solidFill>
                  <a:schemeClr val="tx1"/>
                </a:solidFill>
                <a:latin typeface="+mj-lt"/>
                <a:ea typeface="Aptos" panose="020B0004020202020204" pitchFamily="34" charset="0"/>
                <a:cs typeface="Times New Roman" panose="02020603050405020304" pitchFamily="18" charset="0"/>
              </a:rPr>
              <a:t> Exemplo Prático: Multa de 10% do valor do contrato em caso de não conformidade.</a:t>
            </a:r>
            <a:endParaRPr lang="pt-BR" sz="1800" b="1" dirty="0">
              <a:solidFill>
                <a:schemeClr val="tx1"/>
              </a:solidFill>
              <a:latin typeface="+mj-lt"/>
            </a:endParaRPr>
          </a:p>
          <a:p>
            <a:pPr algn="l">
              <a:defRPr sz="1800"/>
            </a:pPr>
            <a:r>
              <a:rPr lang="pt-BR" sz="1800" b="1" dirty="0">
                <a:solidFill>
                  <a:schemeClr val="tx1"/>
                </a:solidFill>
                <a:latin typeface="+mj-lt"/>
              </a:rPr>
              <a:t>📌 Exemplo prático: Fornecedor entregou parcialmente e não foi penalizado, comprometendo a continuidade do serviço público.</a:t>
            </a:r>
          </a:p>
        </p:txBody>
      </p:sp>
    </p:spTree>
    <p:extLst>
      <p:ext uri="{BB962C8B-B14F-4D97-AF65-F5344CB8AC3E}">
        <p14:creationId xmlns:p14="http://schemas.microsoft.com/office/powerpoint/2010/main" val="2701754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E9DBC7B-1C66-4606-1B72-2457A7A7CD1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E574A40-BD41-B339-5508-73B4FBCA3F1C}"/>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94A6329B-6B24-0CD1-6649-34CA6AAD1664}"/>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j) Gestão e fiscalização dos contratos</a:t>
            </a:r>
          </a:p>
        </p:txBody>
      </p:sp>
      <p:sp>
        <p:nvSpPr>
          <p:cNvPr id="4" name="CaixaDeTexto 3">
            <a:extLst>
              <a:ext uri="{FF2B5EF4-FFF2-40B4-BE49-F238E27FC236}">
                <a16:creationId xmlns:a16="http://schemas.microsoft.com/office/drawing/2014/main" id="{AC6BEFF9-E0C3-3BDB-6DDB-E4268D6163D6}"/>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63DC1133-06D5-35A3-31BB-ECAD9BCEDE18}"/>
              </a:ext>
            </a:extLst>
          </p:cNvPr>
          <p:cNvSpPr txBox="1">
            <a:spLocks/>
          </p:cNvSpPr>
          <p:nvPr/>
        </p:nvSpPr>
        <p:spPr>
          <a:xfrm>
            <a:off x="128016" y="551688"/>
            <a:ext cx="8260080" cy="3722632"/>
          </a:xfrm>
          <a:prstGeom prst="rect">
            <a:avLst/>
          </a:prstGeom>
          <a:noFill/>
          <a:ln>
            <a:noFill/>
          </a:ln>
        </p:spPr>
        <p:txBody>
          <a:bodyPr spcFirstLastPara="1" wrap="square" lIns="91425" tIns="91425" rIns="91425" bIns="91425" anchor="t" anchorCtr="0">
            <a:normAutofit fontScale="92500" lnSpcReduction="2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900" b="1" dirty="0">
                <a:solidFill>
                  <a:schemeClr val="tx1"/>
                </a:solidFill>
                <a:latin typeface="+mj-lt"/>
              </a:rPr>
              <a:t>📝 Definição: O fiscal deve acompanhar, registrar e atestar a execução contratual.</a:t>
            </a:r>
          </a:p>
          <a:p>
            <a:pPr algn="l">
              <a:defRPr sz="1800"/>
            </a:pPr>
            <a:endParaRPr lang="pt-BR" sz="1900" b="1" dirty="0">
              <a:solidFill>
                <a:schemeClr val="tx1"/>
              </a:solidFill>
              <a:latin typeface="+mj-lt"/>
            </a:endParaRPr>
          </a:p>
          <a:p>
            <a:pPr algn="l">
              <a:lnSpc>
                <a:spcPct val="150000"/>
              </a:lnSpc>
              <a:spcAft>
                <a:spcPts val="800"/>
              </a:spcAft>
            </a:pPr>
            <a:r>
              <a:rPr lang="pt-BR" sz="1900" b="1" kern="100" dirty="0">
                <a:solidFill>
                  <a:schemeClr val="accent1">
                    <a:lumMod val="75000"/>
                  </a:schemeClr>
                </a:solidFill>
                <a:latin typeface="+mj-lt"/>
                <a:ea typeface="Aptos" panose="020B0004020202020204" pitchFamily="34" charset="0"/>
                <a:cs typeface="Times New Roman" panose="02020603050405020304" pitchFamily="18" charset="0"/>
              </a:rPr>
              <a:t>  !</a:t>
            </a:r>
            <a:r>
              <a:rPr lang="pt-BR" sz="1900" b="1" kern="100" dirty="0">
                <a:solidFill>
                  <a:schemeClr val="tx1"/>
                </a:solidFill>
                <a:latin typeface="+mj-lt"/>
                <a:ea typeface="Aptos" panose="020B0004020202020204" pitchFamily="34" charset="0"/>
                <a:cs typeface="Times New Roman" panose="02020603050405020304" pitchFamily="18" charset="0"/>
              </a:rPr>
              <a:t>  Importante </a:t>
            </a:r>
            <a:r>
              <a:rPr lang="pt-BR" sz="1900" b="1" dirty="0">
                <a:solidFill>
                  <a:schemeClr val="tx1"/>
                </a:solidFill>
                <a:latin typeface="+mj-lt"/>
                <a:ea typeface="Aptos" panose="020B0004020202020204" pitchFamily="34" charset="0"/>
                <a:cs typeface="Times New Roman" panose="02020603050405020304" pitchFamily="18" charset="0"/>
              </a:rPr>
              <a:t>designar um servidor (ou mais servidores) responsável (eis) pela fiscalização do cumprimento do contrato de fornecimento.</a:t>
            </a:r>
            <a:endParaRPr lang="pt-BR" sz="1900" b="1" kern="100" dirty="0">
              <a:solidFill>
                <a:schemeClr val="tx1"/>
              </a:solidFill>
              <a:latin typeface="+mj-lt"/>
              <a:ea typeface="Aptos" panose="020B0004020202020204" pitchFamily="34" charset="0"/>
              <a:cs typeface="Times New Roman" panose="02020603050405020304" pitchFamily="18" charset="0"/>
            </a:endParaRPr>
          </a:p>
          <a:p>
            <a:pPr algn="l">
              <a:lnSpc>
                <a:spcPct val="150000"/>
              </a:lnSpc>
              <a:spcAft>
                <a:spcPts val="800"/>
              </a:spcAft>
            </a:pPr>
            <a:r>
              <a:rPr lang="pt-BR" sz="1900" b="1" dirty="0">
                <a:solidFill>
                  <a:schemeClr val="tx1"/>
                </a:solidFill>
                <a:latin typeface="+mj-lt"/>
              </a:rPr>
              <a:t>📜</a:t>
            </a:r>
            <a:r>
              <a:rPr lang="pt-BR" sz="1900" b="1" kern="100" dirty="0">
                <a:solidFill>
                  <a:schemeClr val="tx1"/>
                </a:solidFill>
                <a:latin typeface="+mj-lt"/>
                <a:ea typeface="Aptos" panose="020B0004020202020204" pitchFamily="34" charset="0"/>
                <a:cs typeface="Times New Roman" panose="02020603050405020304" pitchFamily="18" charset="0"/>
              </a:rPr>
              <a:t> Normas para a gestão e fiscalização efetiva dos contratos, com designação de responsáveis e registro de ocorrências, </a:t>
            </a:r>
            <a:r>
              <a:rPr lang="pt-BR" sz="1900" b="1" kern="100" dirty="0">
                <a:latin typeface="+mj-lt"/>
                <a:ea typeface="Aptos" panose="020B0004020202020204" pitchFamily="34" charset="0"/>
                <a:cs typeface="Times New Roman" panose="02020603050405020304" pitchFamily="18" charset="0"/>
                <a:hlinkClick r:id="rId4"/>
              </a:rPr>
              <a:t>Lei nº 14.133/2021, art. 117</a:t>
            </a:r>
            <a:endParaRPr lang="pt-BR" sz="1900" b="1" dirty="0">
              <a:solidFill>
                <a:schemeClr val="tx1"/>
              </a:solidFill>
              <a:latin typeface="+mj-lt"/>
            </a:endParaRPr>
          </a:p>
          <a:p>
            <a:pPr algn="l">
              <a:defRPr sz="1800"/>
            </a:pPr>
            <a:endParaRPr lang="pt-BR" sz="1900" b="1" dirty="0">
              <a:solidFill>
                <a:schemeClr val="tx1"/>
              </a:solidFill>
              <a:latin typeface="+mj-lt"/>
            </a:endParaRPr>
          </a:p>
          <a:p>
            <a:pPr algn="l">
              <a:defRPr sz="1800"/>
            </a:pPr>
            <a:r>
              <a:rPr lang="pt-BR" sz="1900" b="1" dirty="0">
                <a:solidFill>
                  <a:schemeClr val="tx1"/>
                </a:solidFill>
                <a:latin typeface="+mj-lt"/>
              </a:rPr>
              <a:t>📌 Exemplo prático: Atesto sem verificação resultou em pagamento integral por cadeiras não entregues</a:t>
            </a:r>
            <a:r>
              <a:rPr lang="pt-BR" sz="2100" b="1" dirty="0">
                <a:solidFill>
                  <a:schemeClr val="tx1"/>
                </a:solidFill>
                <a:latin typeface="+mn-lt"/>
              </a:rPr>
              <a:t>.</a:t>
            </a:r>
          </a:p>
        </p:txBody>
      </p:sp>
    </p:spTree>
    <p:extLst>
      <p:ext uri="{BB962C8B-B14F-4D97-AF65-F5344CB8AC3E}">
        <p14:creationId xmlns:p14="http://schemas.microsoft.com/office/powerpoint/2010/main" val="3294523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B1DC218-5871-5D71-A528-BBB03DEFEB4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07DC6C7-C41D-7161-0F90-9CC1CE3FA17A}"/>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CB9B4510-1E7F-6E3C-19EB-02E6BBDABF38}"/>
              </a:ext>
            </a:extLst>
          </p:cNvPr>
          <p:cNvSpPr txBox="1"/>
          <p:nvPr/>
        </p:nvSpPr>
        <p:spPr>
          <a:xfrm>
            <a:off x="71503" y="84474"/>
            <a:ext cx="8730973" cy="369332"/>
          </a:xfrm>
          <a:prstGeom prst="rect">
            <a:avLst/>
          </a:prstGeom>
          <a:noFill/>
        </p:spPr>
        <p:txBody>
          <a:bodyPr wrap="square">
            <a:spAutoFit/>
          </a:bodyPr>
          <a:lstStyle/>
          <a:p>
            <a:r>
              <a:rPr lang="pt-BR" sz="1800" b="1" dirty="0"/>
              <a:t>2 – Recebimento do Bem: a) Correlação com o setor de compras</a:t>
            </a:r>
            <a:endParaRPr lang="pt-BR" sz="1800" b="1" dirty="0">
              <a:latin typeface="Rawline regular "/>
            </a:endParaRPr>
          </a:p>
        </p:txBody>
      </p:sp>
      <p:sp>
        <p:nvSpPr>
          <p:cNvPr id="4" name="CaixaDeTexto 3">
            <a:extLst>
              <a:ext uri="{FF2B5EF4-FFF2-40B4-BE49-F238E27FC236}">
                <a16:creationId xmlns:a16="http://schemas.microsoft.com/office/drawing/2014/main" id="{3685DD17-1B0D-437C-7728-994C27360971}"/>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9932AC69-5031-5F3E-71FC-99BD40A4B04E}"/>
              </a:ext>
            </a:extLst>
          </p:cNvPr>
          <p:cNvSpPr txBox="1">
            <a:spLocks/>
          </p:cNvSpPr>
          <p:nvPr/>
        </p:nvSpPr>
        <p:spPr>
          <a:xfrm>
            <a:off x="79248" y="576072"/>
            <a:ext cx="8260080" cy="3600711"/>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O recebimento deve ser feito com base no que foi contratado, conferindo item a item com o pedido de compras.</a:t>
            </a:r>
          </a:p>
          <a:p>
            <a:pPr algn="l">
              <a:defRPr sz="1800"/>
            </a:pPr>
            <a:endParaRPr lang="pt-BR" sz="1800" b="1" dirty="0">
              <a:solidFill>
                <a:schemeClr val="tx1"/>
              </a:solidFill>
            </a:endParaRPr>
          </a:p>
          <a:p>
            <a:pPr algn="l">
              <a:defRPr sz="1800"/>
            </a:pPr>
            <a:r>
              <a:rPr lang="pt-BR" sz="1800" b="1" dirty="0">
                <a:solidFill>
                  <a:schemeClr val="tx1"/>
                </a:solidFill>
              </a:rPr>
              <a:t>📌 Exemplo prático: Almoxarifado recebeu 100 pacotes de papel, mas o pedido previa apenas 60 — houve erro por falta de conferência com o setor de compras.</a:t>
            </a:r>
          </a:p>
          <a:p>
            <a:pPr algn="l">
              <a:lnSpc>
                <a:spcPct val="150000"/>
              </a:lnSpc>
              <a:spcAft>
                <a:spcPts val="800"/>
              </a:spcAft>
            </a:pPr>
            <a:r>
              <a:rPr lang="pt-BR" sz="1900" b="1" kern="100" dirty="0">
                <a:solidFill>
                  <a:schemeClr val="accent1">
                    <a:lumMod val="75000"/>
                  </a:schemeClr>
                </a:solidFill>
                <a:ea typeface="Aptos" panose="020B0004020202020204" pitchFamily="34" charset="0"/>
                <a:cs typeface="Times New Roman" panose="02020603050405020304" pitchFamily="18" charset="0"/>
              </a:rPr>
              <a:t>  !</a:t>
            </a:r>
            <a:r>
              <a:rPr lang="pt-BR" sz="1900" b="1" kern="100" dirty="0">
                <a:solidFill>
                  <a:schemeClr val="tx1"/>
                </a:solidFill>
                <a:latin typeface="+mj-lt"/>
                <a:ea typeface="Aptos" panose="020B0004020202020204" pitchFamily="34" charset="0"/>
                <a:cs typeface="Times New Roman" panose="02020603050405020304" pitchFamily="18" charset="0"/>
              </a:rPr>
              <a:t> Importância da comunicação entre setores, para garantir a correta especificação, o abastecimento e o recebimento de bens.</a:t>
            </a:r>
          </a:p>
          <a:p>
            <a:pPr algn="l">
              <a:lnSpc>
                <a:spcPct val="150000"/>
              </a:lnSpc>
              <a:spcAft>
                <a:spcPts val="800"/>
              </a:spcAft>
            </a:pPr>
            <a:r>
              <a:rPr lang="pt-BR" sz="2000" b="1" dirty="0">
                <a:solidFill>
                  <a:schemeClr val="tx1"/>
                </a:solidFill>
              </a:rPr>
              <a:t>📌</a:t>
            </a:r>
            <a:r>
              <a:rPr lang="pt-BR" sz="1900" b="1" kern="100" dirty="0">
                <a:solidFill>
                  <a:schemeClr val="tx1"/>
                </a:solidFill>
                <a:latin typeface="+mj-lt"/>
                <a:ea typeface="Aptos" panose="020B0004020202020204" pitchFamily="34" charset="0"/>
                <a:cs typeface="Times New Roman" panose="02020603050405020304" pitchFamily="18" charset="0"/>
              </a:rPr>
              <a:t> Exemplo Prático: O setor de almoxarifado deve comunicar ao setor de compras sobre a necessidade de reabastecimento.</a:t>
            </a:r>
            <a:endParaRPr lang="pt-BR" sz="1900" kern="100" dirty="0">
              <a:solidFill>
                <a:schemeClr val="tx1"/>
              </a:solidFill>
              <a:latin typeface="+mj-lt"/>
              <a:ea typeface="Aptos" panose="020B0004020202020204" pitchFamily="34" charset="0"/>
              <a:cs typeface="Times New Roman" panose="02020603050405020304" pitchFamily="18" charset="0"/>
            </a:endParaRPr>
          </a:p>
          <a:p>
            <a:pPr algn="l">
              <a:defRPr sz="1800"/>
            </a:pPr>
            <a:endParaRPr lang="pt-BR" sz="1800" b="1" dirty="0">
              <a:solidFill>
                <a:schemeClr val="tx1"/>
              </a:solidFill>
            </a:endParaRPr>
          </a:p>
        </p:txBody>
      </p:sp>
    </p:spTree>
    <p:extLst>
      <p:ext uri="{BB962C8B-B14F-4D97-AF65-F5344CB8AC3E}">
        <p14:creationId xmlns:p14="http://schemas.microsoft.com/office/powerpoint/2010/main" val="2974316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A53274E-C85A-6070-2752-994C6FC7610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232C0CE-A81F-B5D9-538C-EA588FCEDCB5}"/>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42E783FE-40AF-7A7A-8380-91DD807D9759}"/>
              </a:ext>
            </a:extLst>
          </p:cNvPr>
          <p:cNvSpPr txBox="1"/>
          <p:nvPr/>
        </p:nvSpPr>
        <p:spPr>
          <a:xfrm>
            <a:off x="71503" y="84474"/>
            <a:ext cx="8730973" cy="369332"/>
          </a:xfrm>
          <a:prstGeom prst="rect">
            <a:avLst/>
          </a:prstGeom>
          <a:noFill/>
        </p:spPr>
        <p:txBody>
          <a:bodyPr wrap="square">
            <a:spAutoFit/>
          </a:bodyPr>
          <a:lstStyle/>
          <a:p>
            <a:r>
              <a:rPr lang="pt-BR" sz="1800" b="1" dirty="0"/>
              <a:t>2 – Recebimento do Bem: b) Documentos necessários</a:t>
            </a:r>
            <a:endParaRPr lang="pt-BR" sz="1800" b="1" dirty="0">
              <a:latin typeface="Rawline regular "/>
            </a:endParaRPr>
          </a:p>
        </p:txBody>
      </p:sp>
      <p:sp>
        <p:nvSpPr>
          <p:cNvPr id="4" name="CaixaDeTexto 3">
            <a:extLst>
              <a:ext uri="{FF2B5EF4-FFF2-40B4-BE49-F238E27FC236}">
                <a16:creationId xmlns:a16="http://schemas.microsoft.com/office/drawing/2014/main" id="{3107FC6D-23C1-FAFA-2823-6CFAA4943E3B}"/>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40264399-E4E0-A0B7-C739-4B4C656F6019}"/>
              </a:ext>
            </a:extLst>
          </p:cNvPr>
          <p:cNvSpPr txBox="1">
            <a:spLocks/>
          </p:cNvSpPr>
          <p:nvPr/>
        </p:nvSpPr>
        <p:spPr>
          <a:xfrm>
            <a:off x="91440" y="478537"/>
            <a:ext cx="8229600" cy="2634916"/>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lang="pt-BR" dirty="0"/>
          </a:p>
          <a:p>
            <a:pPr algn="l">
              <a:defRPr sz="1800"/>
            </a:pPr>
            <a:r>
              <a:rPr lang="pt-BR" sz="1800" b="1" dirty="0">
                <a:solidFill>
                  <a:schemeClr val="tx1"/>
                </a:solidFill>
              </a:rPr>
              <a:t>📝 Definição: São indispensáveis a nota fiscal, o termo de recebimento, atestado, relatório para conferência de itens, recibos/protocolos de entrega e laudo técnico quando aplicável.</a:t>
            </a:r>
          </a:p>
          <a:p>
            <a:pPr algn="l">
              <a:defRPr sz="1800"/>
            </a:pPr>
            <a:endParaRPr lang="pt-BR" sz="1800" b="1" dirty="0">
              <a:solidFill>
                <a:schemeClr val="tx1"/>
              </a:solidFill>
            </a:endParaRPr>
          </a:p>
          <a:p>
            <a:pPr algn="l">
              <a:defRPr sz="1800"/>
            </a:pPr>
            <a:r>
              <a:rPr lang="pt-BR" sz="1800" b="1" dirty="0">
                <a:solidFill>
                  <a:schemeClr val="tx1"/>
                </a:solidFill>
              </a:rPr>
              <a:t>📌 Exemplo prático: Fiscal recusou entrega de extintores por falta do certificado de conformidade do Inmetro.</a:t>
            </a:r>
          </a:p>
        </p:txBody>
      </p:sp>
    </p:spTree>
    <p:extLst>
      <p:ext uri="{BB962C8B-B14F-4D97-AF65-F5344CB8AC3E}">
        <p14:creationId xmlns:p14="http://schemas.microsoft.com/office/powerpoint/2010/main" val="2196470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CF092C4-C5AF-343F-B7A7-709DEE96713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D5EB13A-6E00-CDB4-496C-2C61DEDCD8C2}"/>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B47E9056-7CE7-74CC-EFDA-0183EBEE34A5}"/>
              </a:ext>
            </a:extLst>
          </p:cNvPr>
          <p:cNvSpPr txBox="1"/>
          <p:nvPr/>
        </p:nvSpPr>
        <p:spPr>
          <a:xfrm>
            <a:off x="71503" y="84474"/>
            <a:ext cx="8730973" cy="923330"/>
          </a:xfrm>
          <a:prstGeom prst="rect">
            <a:avLst/>
          </a:prstGeom>
          <a:noFill/>
        </p:spPr>
        <p:txBody>
          <a:bodyPr wrap="square">
            <a:spAutoFit/>
          </a:bodyPr>
          <a:lstStyle/>
          <a:p>
            <a:r>
              <a:rPr lang="pt-BR" sz="1800" b="1" dirty="0"/>
              <a:t>2 – Recebimento do Bem: c) Comprovação dos quantitativos </a:t>
            </a:r>
            <a:r>
              <a:rPr lang="pt-BR" sz="1800" b="1" kern="100" dirty="0">
                <a:latin typeface="+mj-lt"/>
                <a:ea typeface="Aptos" panose="020B0004020202020204" pitchFamily="34" charset="0"/>
                <a:cs typeface="Times New Roman" panose="02020603050405020304" pitchFamily="18" charset="0"/>
              </a:rPr>
              <a:t>(m², </a:t>
            </a:r>
            <a:r>
              <a:rPr lang="pt-BR" sz="1800" b="1" kern="100" dirty="0" err="1">
                <a:latin typeface="+mj-lt"/>
                <a:ea typeface="Aptos" panose="020B0004020202020204" pitchFamily="34" charset="0"/>
                <a:cs typeface="Times New Roman" panose="02020603050405020304" pitchFamily="18" charset="0"/>
              </a:rPr>
              <a:t>un</a:t>
            </a:r>
            <a:r>
              <a:rPr lang="pt-BR" sz="1800" b="1" kern="100" dirty="0">
                <a:latin typeface="+mj-lt"/>
                <a:ea typeface="Aptos" panose="020B0004020202020204" pitchFamily="34" charset="0"/>
                <a:cs typeface="Times New Roman" panose="02020603050405020304" pitchFamily="18" charset="0"/>
              </a:rPr>
              <a:t>, </a:t>
            </a:r>
            <a:r>
              <a:rPr lang="pt-BR" sz="1800" b="1" kern="100" dirty="0" err="1">
                <a:latin typeface="+mj-lt"/>
                <a:ea typeface="Aptos" panose="020B0004020202020204" pitchFamily="34" charset="0"/>
                <a:cs typeface="Times New Roman" panose="02020603050405020304" pitchFamily="18" charset="0"/>
              </a:rPr>
              <a:t>mt</a:t>
            </a:r>
            <a:r>
              <a:rPr lang="pt-BR" sz="1800" b="1" kern="100" dirty="0">
                <a:latin typeface="+mj-lt"/>
                <a:ea typeface="Aptos" panose="020B0004020202020204" pitchFamily="34" charset="0"/>
                <a:cs typeface="Times New Roman" panose="02020603050405020304" pitchFamily="18" charset="0"/>
              </a:rPr>
              <a:t>, kg, m³, ml, etc.)</a:t>
            </a:r>
          </a:p>
          <a:p>
            <a:endParaRPr lang="pt-BR" sz="1800" b="1" dirty="0">
              <a:latin typeface="Rawline regular "/>
            </a:endParaRPr>
          </a:p>
        </p:txBody>
      </p:sp>
      <p:sp>
        <p:nvSpPr>
          <p:cNvPr id="4" name="CaixaDeTexto 3">
            <a:extLst>
              <a:ext uri="{FF2B5EF4-FFF2-40B4-BE49-F238E27FC236}">
                <a16:creationId xmlns:a16="http://schemas.microsoft.com/office/drawing/2014/main" id="{EB67CA2F-A1F8-F821-990C-1CB6E1910DE1}"/>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0F5AED06-314A-B23F-66FF-F2C10BC5533E}"/>
              </a:ext>
            </a:extLst>
          </p:cNvPr>
          <p:cNvSpPr txBox="1">
            <a:spLocks/>
          </p:cNvSpPr>
          <p:nvPr/>
        </p:nvSpPr>
        <p:spPr>
          <a:xfrm>
            <a:off x="67056" y="746761"/>
            <a:ext cx="7674864" cy="3374135"/>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Verificação de medidas, pesos e volumes conforme discriminado na nota fiscal e contrato.</a:t>
            </a:r>
          </a:p>
          <a:p>
            <a:pPr algn="l">
              <a:defRPr sz="1800"/>
            </a:pPr>
            <a:endParaRPr lang="pt-BR" sz="1900" b="1" dirty="0">
              <a:solidFill>
                <a:schemeClr val="tx1"/>
              </a:solidFill>
              <a:latin typeface="+mj-lt"/>
            </a:endParaRPr>
          </a:p>
          <a:p>
            <a:pPr algn="l">
              <a:lnSpc>
                <a:spcPct val="150000"/>
              </a:lnSpc>
              <a:spcAft>
                <a:spcPts val="800"/>
              </a:spcAft>
            </a:pPr>
            <a:r>
              <a:rPr lang="pt-BR" sz="2000" b="1" dirty="0"/>
              <a:t>📘 </a:t>
            </a:r>
            <a:r>
              <a:rPr lang="pt-BR" sz="1900" b="1" kern="100" dirty="0">
                <a:solidFill>
                  <a:schemeClr val="tx1"/>
                </a:solidFill>
                <a:latin typeface="+mj-lt"/>
                <a:ea typeface="Aptos" panose="020B0004020202020204" pitchFamily="34" charset="0"/>
                <a:cs typeface="Times New Roman" panose="02020603050405020304" pitchFamily="18" charset="0"/>
              </a:rPr>
              <a:t>Métodos de verificação de quantidades recebidas.</a:t>
            </a:r>
          </a:p>
          <a:p>
            <a:pPr algn="l">
              <a:lnSpc>
                <a:spcPct val="150000"/>
              </a:lnSpc>
              <a:spcAft>
                <a:spcPts val="800"/>
              </a:spcAft>
            </a:pPr>
            <a:r>
              <a:rPr lang="en-US" sz="1800" dirty="0"/>
              <a:t>🔎</a:t>
            </a:r>
            <a:r>
              <a:rPr lang="pt-BR" sz="1900" b="1" kern="100" dirty="0">
                <a:solidFill>
                  <a:schemeClr val="tx1"/>
                </a:solidFill>
                <a:latin typeface="+mj-lt"/>
                <a:ea typeface="Aptos" panose="020B0004020202020204" pitchFamily="34" charset="0"/>
                <a:cs typeface="Times New Roman" panose="02020603050405020304" pitchFamily="18" charset="0"/>
              </a:rPr>
              <a:t> Verificação quantitativa dos bens recebidos, garantindo a correspondência entre pedido e entrega.</a:t>
            </a:r>
            <a:endParaRPr lang="pt-BR" sz="1800" b="1" dirty="0">
              <a:solidFill>
                <a:schemeClr val="tx1"/>
              </a:solidFill>
            </a:endParaRPr>
          </a:p>
          <a:p>
            <a:pPr algn="l">
              <a:defRPr sz="1800"/>
            </a:pPr>
            <a:endParaRPr lang="pt-BR" sz="1800" b="1" dirty="0">
              <a:solidFill>
                <a:schemeClr val="tx1"/>
              </a:solidFill>
            </a:endParaRPr>
          </a:p>
          <a:p>
            <a:pPr algn="l">
              <a:defRPr sz="1800"/>
            </a:pPr>
            <a:r>
              <a:rPr lang="pt-BR" sz="1800" b="1" dirty="0">
                <a:solidFill>
                  <a:schemeClr val="tx1"/>
                </a:solidFill>
              </a:rPr>
              <a:t>📌 Exemplo prático: Compra de materiais de limpeza entregues com 10 litros a menos do que o contratado, verificado com balança digital.</a:t>
            </a:r>
          </a:p>
        </p:txBody>
      </p:sp>
    </p:spTree>
    <p:extLst>
      <p:ext uri="{BB962C8B-B14F-4D97-AF65-F5344CB8AC3E}">
        <p14:creationId xmlns:p14="http://schemas.microsoft.com/office/powerpoint/2010/main" val="4252905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121F98F-D3FB-5298-3D51-519BB43905E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3D93708-1974-DAF4-1F95-B3F154526FCD}"/>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9FB26E84-0FE4-1873-1FA6-6B6843A2E9F1}"/>
              </a:ext>
            </a:extLst>
          </p:cNvPr>
          <p:cNvSpPr txBox="1"/>
          <p:nvPr/>
        </p:nvSpPr>
        <p:spPr>
          <a:xfrm>
            <a:off x="34927" y="145434"/>
            <a:ext cx="8730973" cy="923330"/>
          </a:xfrm>
          <a:prstGeom prst="rect">
            <a:avLst/>
          </a:prstGeom>
          <a:noFill/>
        </p:spPr>
        <p:txBody>
          <a:bodyPr wrap="square">
            <a:spAutoFit/>
          </a:bodyPr>
          <a:lstStyle/>
          <a:p>
            <a:r>
              <a:rPr lang="pt-BR" sz="1800" b="1" dirty="0"/>
              <a:t>2 – Recebimento do Bem: d) Verificações qualitativas </a:t>
            </a:r>
            <a:r>
              <a:rPr lang="pt-BR" sz="1800" b="1" kern="100" dirty="0">
                <a:solidFill>
                  <a:schemeClr val="tx1"/>
                </a:solidFill>
                <a:latin typeface="+mj-lt"/>
                <a:ea typeface="Aptos" panose="020B0004020202020204" pitchFamily="34" charset="0"/>
                <a:cs typeface="Times New Roman" panose="02020603050405020304" pitchFamily="18" charset="0"/>
              </a:rPr>
              <a:t>(marca proposta, condições, prazo de validade, etc.)</a:t>
            </a:r>
          </a:p>
          <a:p>
            <a:endParaRPr lang="pt-BR" sz="1800" b="1" dirty="0">
              <a:latin typeface="Rawline regular "/>
            </a:endParaRPr>
          </a:p>
        </p:txBody>
      </p:sp>
      <p:sp>
        <p:nvSpPr>
          <p:cNvPr id="4" name="CaixaDeTexto 3">
            <a:extLst>
              <a:ext uri="{FF2B5EF4-FFF2-40B4-BE49-F238E27FC236}">
                <a16:creationId xmlns:a16="http://schemas.microsoft.com/office/drawing/2014/main" id="{061C8F11-0BF8-7FCF-90AC-AA19D88370D4}"/>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D2C325A5-3628-F8F9-98E4-7D7E0E6C4C75}"/>
              </a:ext>
            </a:extLst>
          </p:cNvPr>
          <p:cNvSpPr txBox="1">
            <a:spLocks/>
          </p:cNvSpPr>
          <p:nvPr/>
        </p:nvSpPr>
        <p:spPr>
          <a:xfrm>
            <a:off x="79248" y="588264"/>
            <a:ext cx="8229600" cy="314248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endParaRPr lang="pt-BR" b="1" dirty="0"/>
          </a:p>
          <a:p>
            <a:pPr algn="l">
              <a:defRPr sz="1800"/>
            </a:pPr>
            <a:r>
              <a:rPr lang="pt-BR" sz="1800" b="1" dirty="0">
                <a:solidFill>
                  <a:schemeClr val="tx1"/>
                </a:solidFill>
                <a:latin typeface="+mj-lt"/>
              </a:rPr>
              <a:t>📝 Definição: Checar validade, integridade física, conformidade com a marca e modelo contratados.</a:t>
            </a:r>
          </a:p>
          <a:p>
            <a:pPr algn="l">
              <a:defRPr sz="1800"/>
            </a:pPr>
            <a:endParaRPr lang="pt-BR" sz="1800" b="1" dirty="0">
              <a:solidFill>
                <a:schemeClr val="tx1"/>
              </a:solidFill>
              <a:latin typeface="+mj-lt"/>
            </a:endParaRPr>
          </a:p>
          <a:p>
            <a:pPr algn="l">
              <a:defRPr sz="1800"/>
            </a:pPr>
            <a:r>
              <a:rPr lang="en-US" sz="1800" dirty="0">
                <a:latin typeface="+mj-lt"/>
              </a:rPr>
              <a:t>🔎 </a:t>
            </a:r>
            <a:r>
              <a:rPr lang="pt-BR" sz="1800" b="1" kern="100" dirty="0">
                <a:solidFill>
                  <a:schemeClr val="tx1"/>
                </a:solidFill>
                <a:latin typeface="+mj-lt"/>
                <a:ea typeface="Aptos" panose="020B0004020202020204" pitchFamily="34" charset="0"/>
                <a:cs typeface="Times New Roman" panose="02020603050405020304" pitchFamily="18" charset="0"/>
              </a:rPr>
              <a:t>Inspeção da qualidade dos bens, verificando conformidade com as especificações.</a:t>
            </a:r>
            <a:endParaRPr lang="pt-BR" sz="1800" b="1" dirty="0">
              <a:solidFill>
                <a:schemeClr val="tx1"/>
              </a:solidFill>
              <a:latin typeface="+mj-lt"/>
            </a:endParaRPr>
          </a:p>
          <a:p>
            <a:pPr algn="l">
              <a:defRPr sz="1800"/>
            </a:pPr>
            <a:endParaRPr lang="pt-BR" sz="1800" b="1" dirty="0">
              <a:solidFill>
                <a:schemeClr val="tx1"/>
              </a:solidFill>
              <a:latin typeface="+mj-lt"/>
            </a:endParaRPr>
          </a:p>
          <a:p>
            <a:pPr algn="l">
              <a:defRPr sz="1800"/>
            </a:pPr>
            <a:r>
              <a:rPr lang="pt-BR" sz="1800" b="1" dirty="0">
                <a:solidFill>
                  <a:schemeClr val="tx1"/>
                </a:solidFill>
                <a:latin typeface="+mj-lt"/>
              </a:rPr>
              <a:t>📌 Exemplo prático: Entrega de fraldas hospitalares de marca diferente da homologada em contrato.</a:t>
            </a:r>
          </a:p>
        </p:txBody>
      </p:sp>
    </p:spTree>
    <p:extLst>
      <p:ext uri="{BB962C8B-B14F-4D97-AF65-F5344CB8AC3E}">
        <p14:creationId xmlns:p14="http://schemas.microsoft.com/office/powerpoint/2010/main" val="3291805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88B3740-A02B-A14D-194B-341BA705C00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892F686-BFCD-E64C-926E-9D786B331BB1}"/>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E35C7652-31EC-0FBA-DC87-EDD12D5FED2E}"/>
              </a:ext>
            </a:extLst>
          </p:cNvPr>
          <p:cNvSpPr txBox="1"/>
          <p:nvPr/>
        </p:nvSpPr>
        <p:spPr>
          <a:xfrm>
            <a:off x="71503" y="84474"/>
            <a:ext cx="8730973" cy="369332"/>
          </a:xfrm>
          <a:prstGeom prst="rect">
            <a:avLst/>
          </a:prstGeom>
          <a:noFill/>
        </p:spPr>
        <p:txBody>
          <a:bodyPr wrap="square">
            <a:spAutoFit/>
          </a:bodyPr>
          <a:lstStyle/>
          <a:p>
            <a:r>
              <a:rPr lang="pt-BR" sz="1800" b="1" dirty="0"/>
              <a:t>2 – Recebimento do Bem: e) Atestados</a:t>
            </a:r>
            <a:endParaRPr lang="pt-BR" sz="1800" b="1" dirty="0">
              <a:latin typeface="Rawline regular "/>
            </a:endParaRPr>
          </a:p>
        </p:txBody>
      </p:sp>
      <p:sp>
        <p:nvSpPr>
          <p:cNvPr id="4" name="CaixaDeTexto 3">
            <a:extLst>
              <a:ext uri="{FF2B5EF4-FFF2-40B4-BE49-F238E27FC236}">
                <a16:creationId xmlns:a16="http://schemas.microsoft.com/office/drawing/2014/main" id="{0E4CEF7D-DBE3-ADFC-648E-0C1C0F0285E1}"/>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6" name="Content Placeholder 2">
            <a:extLst>
              <a:ext uri="{FF2B5EF4-FFF2-40B4-BE49-F238E27FC236}">
                <a16:creationId xmlns:a16="http://schemas.microsoft.com/office/drawing/2014/main" id="{147E0A0E-9C03-5220-32C0-96724BD4AE1A}"/>
              </a:ext>
            </a:extLst>
          </p:cNvPr>
          <p:cNvSpPr txBox="1">
            <a:spLocks/>
          </p:cNvSpPr>
          <p:nvPr/>
        </p:nvSpPr>
        <p:spPr>
          <a:xfrm>
            <a:off x="103632" y="649224"/>
            <a:ext cx="8333232" cy="3435096"/>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j-lt"/>
              </a:rPr>
              <a:t>📝 Definição: Documento oficial que certifica a conformidade da entrega com os requisitos contratuais.</a:t>
            </a:r>
          </a:p>
          <a:p>
            <a:pPr algn="l">
              <a:defRPr sz="1800"/>
            </a:pPr>
            <a:endParaRPr lang="pt-BR" sz="1800" b="1" dirty="0">
              <a:solidFill>
                <a:schemeClr val="tx1"/>
              </a:solidFill>
              <a:latin typeface="+mj-lt"/>
            </a:endParaRPr>
          </a:p>
          <a:p>
            <a:pPr algn="l">
              <a:lnSpc>
                <a:spcPct val="150000"/>
              </a:lnSpc>
              <a:spcAft>
                <a:spcPts val="800"/>
              </a:spcAft>
            </a:pPr>
            <a:r>
              <a:rPr lang="pt-BR" sz="1800" b="1" kern="100" dirty="0">
                <a:solidFill>
                  <a:schemeClr val="accent1">
                    <a:lumMod val="75000"/>
                  </a:schemeClr>
                </a:solidFill>
                <a:latin typeface="+mj-lt"/>
                <a:ea typeface="Aptos" panose="020B0004020202020204" pitchFamily="34" charset="0"/>
                <a:cs typeface="Times New Roman" panose="02020603050405020304" pitchFamily="18" charset="0"/>
              </a:rPr>
              <a:t>  !</a:t>
            </a:r>
            <a:r>
              <a:rPr lang="pt-BR" sz="1800" b="1" kern="100" dirty="0">
                <a:solidFill>
                  <a:schemeClr val="tx1"/>
                </a:solidFill>
                <a:latin typeface="+mj-lt"/>
                <a:ea typeface="Aptos" panose="020B0004020202020204" pitchFamily="34" charset="0"/>
                <a:cs typeface="Times New Roman" panose="02020603050405020304" pitchFamily="18" charset="0"/>
              </a:rPr>
              <a:t>  Importância de atestados na formalização do recebimento.</a:t>
            </a:r>
          </a:p>
          <a:p>
            <a:pPr algn="l">
              <a:lnSpc>
                <a:spcPct val="150000"/>
              </a:lnSpc>
              <a:spcAft>
                <a:spcPts val="800"/>
              </a:spcAft>
            </a:pPr>
            <a:r>
              <a:rPr lang="pt-BR" sz="1800" b="1" dirty="0">
                <a:latin typeface="+mj-lt"/>
              </a:rPr>
              <a:t>📘</a:t>
            </a:r>
            <a:r>
              <a:rPr lang="pt-BR" sz="1800" b="1" kern="100" dirty="0">
                <a:solidFill>
                  <a:schemeClr val="tx1"/>
                </a:solidFill>
                <a:latin typeface="+mj-lt"/>
                <a:ea typeface="Aptos" panose="020B0004020202020204" pitchFamily="34" charset="0"/>
                <a:cs typeface="Times New Roman" panose="02020603050405020304" pitchFamily="18" charset="0"/>
              </a:rPr>
              <a:t> Emissão de atestados de conformidade e recebimento, que são parte integrante do processo de pagamento.</a:t>
            </a:r>
          </a:p>
          <a:p>
            <a:pPr algn="l">
              <a:defRPr sz="1800"/>
            </a:pPr>
            <a:endParaRPr lang="pt-BR" sz="1800" b="1" dirty="0">
              <a:solidFill>
                <a:schemeClr val="tx1"/>
              </a:solidFill>
              <a:latin typeface="+mj-lt"/>
            </a:endParaRPr>
          </a:p>
          <a:p>
            <a:pPr algn="l">
              <a:defRPr sz="1800"/>
            </a:pPr>
            <a:r>
              <a:rPr lang="pt-BR" sz="1800" b="1" dirty="0">
                <a:solidFill>
                  <a:schemeClr val="tx1"/>
                </a:solidFill>
                <a:latin typeface="+mj-lt"/>
              </a:rPr>
              <a:t>📌 Exemplo prático: Fiscal emitiu atestado sem conferência e foi responsabilizado por pagamento indevido.</a:t>
            </a:r>
          </a:p>
        </p:txBody>
      </p:sp>
    </p:spTree>
    <p:extLst>
      <p:ext uri="{BB962C8B-B14F-4D97-AF65-F5344CB8AC3E}">
        <p14:creationId xmlns:p14="http://schemas.microsoft.com/office/powerpoint/2010/main" val="197017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469164"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Introdução</a:t>
            </a:r>
          </a:p>
        </p:txBody>
      </p:sp>
      <p:sp>
        <p:nvSpPr>
          <p:cNvPr id="4" name="CaixaDeTexto 3">
            <a:extLst>
              <a:ext uri="{FF2B5EF4-FFF2-40B4-BE49-F238E27FC236}">
                <a16:creationId xmlns:a16="http://schemas.microsoft.com/office/drawing/2014/main" id="{F42E3402-65A5-AAFD-8D3F-468E3784B129}"/>
              </a:ext>
            </a:extLst>
          </p:cNvPr>
          <p:cNvSpPr txBox="1"/>
          <p:nvPr/>
        </p:nvSpPr>
        <p:spPr>
          <a:xfrm>
            <a:off x="241507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5" name="CaixaDeTexto 4">
            <a:extLst>
              <a:ext uri="{FF2B5EF4-FFF2-40B4-BE49-F238E27FC236}">
                <a16:creationId xmlns:a16="http://schemas.microsoft.com/office/drawing/2014/main" id="{76CBB452-D68B-6404-5C83-FD1FDD82BAC0}"/>
              </a:ext>
            </a:extLst>
          </p:cNvPr>
          <p:cNvSpPr txBox="1"/>
          <p:nvPr/>
        </p:nvSpPr>
        <p:spPr>
          <a:xfrm>
            <a:off x="225907" y="558784"/>
            <a:ext cx="7863844" cy="3170996"/>
          </a:xfrm>
          <a:prstGeom prst="rect">
            <a:avLst/>
          </a:prstGeom>
          <a:noFill/>
        </p:spPr>
        <p:txBody>
          <a:bodyPr wrap="square">
            <a:spAutoFit/>
          </a:bodyPr>
          <a:lstStyle/>
          <a:p>
            <a:pPr>
              <a:lnSpc>
                <a:spcPct val="115000"/>
              </a:lnSpc>
              <a:spcAft>
                <a:spcPts val="800"/>
              </a:spcAft>
            </a:pPr>
            <a:r>
              <a:rPr lang="pt-BR" sz="1800" b="1" kern="100" dirty="0">
                <a:solidFill>
                  <a:schemeClr val="tx1"/>
                </a:solidFill>
                <a:effectLst/>
                <a:latin typeface="+mj-lt"/>
                <a:ea typeface="Aptos" panose="020B0004020202020204" pitchFamily="34" charset="0"/>
                <a:cs typeface="Times New Roman" panose="02020603050405020304" pitchFamily="18" charset="0"/>
              </a:rPr>
              <a:t>Objetivos: discutir práticas, desafios e exemplos.</a:t>
            </a:r>
          </a:p>
          <a:p>
            <a:pPr>
              <a:lnSpc>
                <a:spcPct val="150000"/>
              </a:lnSpc>
              <a:spcAft>
                <a:spcPts val="800"/>
              </a:spcAft>
            </a:pPr>
            <a:r>
              <a:rPr lang="pt-BR" sz="1800" b="1" kern="100" dirty="0">
                <a:solidFill>
                  <a:schemeClr val="tx1"/>
                </a:solidFill>
                <a:effectLst/>
                <a:latin typeface="+mj-lt"/>
                <a:ea typeface="Aptos" panose="020B0004020202020204" pitchFamily="34" charset="0"/>
                <a:cs typeface="Times New Roman" panose="02020603050405020304" pitchFamily="18" charset="0"/>
              </a:rPr>
              <a:t>- Importância da gestão de materiais no setor público: eficiência, transparência e controle de recursos públicos.</a:t>
            </a:r>
          </a:p>
          <a:p>
            <a:pPr>
              <a:lnSpc>
                <a:spcPct val="150000"/>
              </a:lnSpc>
              <a:spcAft>
                <a:spcPts val="800"/>
              </a:spcAft>
            </a:pPr>
            <a:r>
              <a:rPr lang="pt-BR" sz="1800" b="1" kern="100" dirty="0">
                <a:solidFill>
                  <a:schemeClr val="tx1"/>
                </a:solidFill>
                <a:effectLst/>
                <a:latin typeface="+mj-lt"/>
                <a:ea typeface="Aptos" panose="020B0004020202020204" pitchFamily="34" charset="0"/>
                <a:cs typeface="Times New Roman" panose="02020603050405020304" pitchFamily="18" charset="0"/>
              </a:rPr>
              <a:t>- Apresentar os principais cuidados que devem ser tomados nas aquisições de materiais, conforme as diretrizes da </a:t>
            </a:r>
            <a:r>
              <a:rPr lang="pt-BR" sz="1800" b="1" kern="100" dirty="0">
                <a:effectLst/>
                <a:latin typeface="+mj-lt"/>
                <a:ea typeface="Aptos" panose="020B0004020202020204" pitchFamily="34" charset="0"/>
                <a:cs typeface="Times New Roman" panose="02020603050405020304" pitchFamily="18" charset="0"/>
                <a:hlinkClick r:id="rId4"/>
              </a:rPr>
              <a:t>Lei nº 14.133/2021 </a:t>
            </a:r>
            <a:r>
              <a:rPr lang="pt-BR" sz="1800" b="1" kern="100" dirty="0">
                <a:latin typeface="+mj-lt"/>
                <a:cs typeface="Times New Roman" panose="02020603050405020304" pitchFamily="18" charset="0"/>
              </a:rPr>
              <a:t>- </a:t>
            </a:r>
            <a:r>
              <a:rPr lang="pt-BR" sz="1800" b="1" kern="100" dirty="0">
                <a:solidFill>
                  <a:schemeClr val="tx1"/>
                </a:solidFill>
                <a:latin typeface="+mj-lt"/>
                <a:cs typeface="Times New Roman" panose="02020603050405020304" pitchFamily="18" charset="0"/>
              </a:rPr>
              <a:t>Lei de Licitações e Contratos Administrativos.</a:t>
            </a:r>
          </a:p>
          <a:p>
            <a:pPr>
              <a:lnSpc>
                <a:spcPct val="150000"/>
              </a:lnSpc>
              <a:spcAft>
                <a:spcPts val="800"/>
              </a:spcAft>
            </a:pPr>
            <a:r>
              <a:rPr lang="pt-BR" sz="1800" b="1" kern="100" dirty="0">
                <a:solidFill>
                  <a:schemeClr val="tx1"/>
                </a:solidFill>
                <a:effectLst/>
                <a:latin typeface="+mj-lt"/>
                <a:ea typeface="Aptos" panose="020B0004020202020204" pitchFamily="34" charset="0"/>
                <a:cs typeface="Times New Roman" panose="02020603050405020304" pitchFamily="18" charset="0"/>
              </a:rPr>
              <a:t>- Normas complementares e procedimentos.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AE11414-DD39-D5EF-6F45-5DAC2677673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6F23D21-03CC-008D-A7B4-E03FD48E0378}"/>
              </a:ext>
            </a:extLst>
          </p:cNvPr>
          <p:cNvPicPr preferRelativeResize="0"/>
          <p:nvPr/>
        </p:nvPicPr>
        <p:blipFill>
          <a:blip r:embed="rId3">
            <a:alphaModFix/>
          </a:blip>
          <a:stretch>
            <a:fillRect/>
          </a:stretch>
        </p:blipFill>
        <p:spPr>
          <a:xfrm>
            <a:off x="0" y="-84474"/>
            <a:ext cx="9397660" cy="5227974"/>
          </a:xfrm>
          <a:prstGeom prst="rect">
            <a:avLst/>
          </a:prstGeom>
          <a:noFill/>
          <a:ln>
            <a:noFill/>
          </a:ln>
        </p:spPr>
      </p:pic>
      <p:sp>
        <p:nvSpPr>
          <p:cNvPr id="3" name="CaixaDeTexto 2">
            <a:extLst>
              <a:ext uri="{FF2B5EF4-FFF2-40B4-BE49-F238E27FC236}">
                <a16:creationId xmlns:a16="http://schemas.microsoft.com/office/drawing/2014/main" id="{B50A881E-7AD1-18B1-16A9-BC7E08F0ED93}"/>
              </a:ext>
            </a:extLst>
          </p:cNvPr>
          <p:cNvSpPr txBox="1"/>
          <p:nvPr/>
        </p:nvSpPr>
        <p:spPr>
          <a:xfrm>
            <a:off x="71503" y="23514"/>
            <a:ext cx="8730973" cy="369332"/>
          </a:xfrm>
          <a:prstGeom prst="rect">
            <a:avLst/>
          </a:prstGeom>
          <a:noFill/>
        </p:spPr>
        <p:txBody>
          <a:bodyPr wrap="square">
            <a:spAutoFit/>
          </a:bodyPr>
          <a:lstStyle/>
          <a:p>
            <a:r>
              <a:rPr lang="pt-BR" sz="1800" b="1" dirty="0"/>
              <a:t>2 – Recebimento do Bem: f) Responsabilizações</a:t>
            </a:r>
            <a:endParaRPr lang="pt-BR" sz="1800" b="1" dirty="0">
              <a:latin typeface="Rawline regular "/>
            </a:endParaRPr>
          </a:p>
        </p:txBody>
      </p:sp>
      <p:sp>
        <p:nvSpPr>
          <p:cNvPr id="4" name="CaixaDeTexto 3">
            <a:extLst>
              <a:ext uri="{FF2B5EF4-FFF2-40B4-BE49-F238E27FC236}">
                <a16:creationId xmlns:a16="http://schemas.microsoft.com/office/drawing/2014/main" id="{A2E16A28-1CAA-C46B-DF08-A27595B026EA}"/>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8" name="Content Placeholder 2">
            <a:extLst>
              <a:ext uri="{FF2B5EF4-FFF2-40B4-BE49-F238E27FC236}">
                <a16:creationId xmlns:a16="http://schemas.microsoft.com/office/drawing/2014/main" id="{91A7B098-CE65-2F0B-CD6A-BEDEA43D196C}"/>
              </a:ext>
            </a:extLst>
          </p:cNvPr>
          <p:cNvSpPr txBox="1">
            <a:spLocks/>
          </p:cNvSpPr>
          <p:nvPr/>
        </p:nvSpPr>
        <p:spPr>
          <a:xfrm>
            <a:off x="128016" y="381000"/>
            <a:ext cx="8229600" cy="3569207"/>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lang="pt-BR" dirty="0"/>
          </a:p>
          <a:p>
            <a:pPr algn="l">
              <a:defRPr sz="1800"/>
            </a:pPr>
            <a:r>
              <a:rPr lang="pt-BR" sz="1800" b="1" dirty="0">
                <a:solidFill>
                  <a:schemeClr val="tx1"/>
                </a:solidFill>
              </a:rPr>
              <a:t>📝 Definição: Quem assina o recebimento ou atesta sem checagem adequada responde solidariamente.</a:t>
            </a:r>
          </a:p>
          <a:p>
            <a:pPr algn="l">
              <a:lnSpc>
                <a:spcPct val="150000"/>
              </a:lnSpc>
              <a:spcAft>
                <a:spcPts val="800"/>
              </a:spcAft>
            </a:pPr>
            <a:r>
              <a:rPr lang="en-US" dirty="0"/>
              <a:t>⚠</a:t>
            </a:r>
            <a:r>
              <a:rPr lang="pt-BR" sz="1800" b="1" kern="100" dirty="0">
                <a:solidFill>
                  <a:schemeClr val="tx1"/>
                </a:solidFill>
                <a:latin typeface="+mj-lt"/>
                <a:ea typeface="Aptos" panose="020B0004020202020204" pitchFamily="34" charset="0"/>
                <a:cs typeface="Times New Roman" panose="02020603050405020304" pitchFamily="18" charset="0"/>
              </a:rPr>
              <a:t> Consequências para servidores em caso de irregularidades.</a:t>
            </a:r>
          </a:p>
          <a:p>
            <a:pPr algn="l">
              <a:lnSpc>
                <a:spcPct val="150000"/>
              </a:lnSpc>
              <a:spcAft>
                <a:spcPts val="800"/>
              </a:spcAft>
            </a:pPr>
            <a:r>
              <a:rPr lang="en-US" dirty="0"/>
              <a:t>⚖</a:t>
            </a:r>
            <a:r>
              <a:rPr lang="pt-BR" sz="1800" b="1" kern="100" dirty="0">
                <a:solidFill>
                  <a:schemeClr val="tx1"/>
                </a:solidFill>
                <a:latin typeface="+mj-lt"/>
                <a:ea typeface="Aptos" panose="020B0004020202020204" pitchFamily="34" charset="0"/>
                <a:cs typeface="Times New Roman" panose="02020603050405020304" pitchFamily="18" charset="0"/>
              </a:rPr>
              <a:t> Responsabilidade dos agentes envolvidos no processo de recebimento e atesto dos bens.</a:t>
            </a:r>
            <a:endParaRPr lang="pt-BR" sz="1800" b="1" dirty="0">
              <a:solidFill>
                <a:schemeClr val="tx1"/>
              </a:solidFill>
            </a:endParaRPr>
          </a:p>
          <a:p>
            <a:pPr algn="l">
              <a:defRPr sz="1800"/>
            </a:pPr>
            <a:r>
              <a:rPr lang="pt-BR" sz="1800" b="1" dirty="0">
                <a:solidFill>
                  <a:schemeClr val="tx1"/>
                </a:solidFill>
              </a:rPr>
              <a:t>📌 Exemplo prático: Fiscal e gestor responderam por prejuízo ao erário por recebimento de mobiliário danificado e não conferido.</a:t>
            </a:r>
          </a:p>
        </p:txBody>
      </p:sp>
    </p:spTree>
    <p:extLst>
      <p:ext uri="{BB962C8B-B14F-4D97-AF65-F5344CB8AC3E}">
        <p14:creationId xmlns:p14="http://schemas.microsoft.com/office/powerpoint/2010/main" val="1049468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B148E74-4B64-3052-1592-0911A1624BF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E205324-9805-4B31-5A77-01117F25DACF}"/>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AD6FD2F0-5D82-203A-E441-0D17021378BE}"/>
              </a:ext>
            </a:extLst>
          </p:cNvPr>
          <p:cNvSpPr txBox="1"/>
          <p:nvPr/>
        </p:nvSpPr>
        <p:spPr>
          <a:xfrm>
            <a:off x="71503" y="84474"/>
            <a:ext cx="8730973" cy="369332"/>
          </a:xfrm>
          <a:prstGeom prst="rect">
            <a:avLst/>
          </a:prstGeom>
          <a:noFill/>
        </p:spPr>
        <p:txBody>
          <a:bodyPr wrap="square">
            <a:spAutoFit/>
          </a:bodyPr>
          <a:lstStyle/>
          <a:p>
            <a:r>
              <a:rPr lang="pt-BR" sz="1800" b="1" dirty="0"/>
              <a:t>3 – Armazenamento: a) Disposição </a:t>
            </a:r>
            <a:r>
              <a:rPr lang="pt-BR" sz="1800" b="1" kern="100" dirty="0">
                <a:latin typeface="+mj-lt"/>
                <a:ea typeface="Aptos" panose="020B0004020202020204" pitchFamily="34" charset="0"/>
                <a:cs typeface="Times New Roman" panose="02020603050405020304" pitchFamily="18" charset="0"/>
              </a:rPr>
              <a:t>(empilhamento, embalagens, etc.)</a:t>
            </a:r>
            <a:endParaRPr lang="pt-BR" sz="1800" b="1" dirty="0">
              <a:latin typeface="+mj-lt"/>
            </a:endParaRPr>
          </a:p>
        </p:txBody>
      </p:sp>
      <p:sp>
        <p:nvSpPr>
          <p:cNvPr id="4" name="CaixaDeTexto 3">
            <a:extLst>
              <a:ext uri="{FF2B5EF4-FFF2-40B4-BE49-F238E27FC236}">
                <a16:creationId xmlns:a16="http://schemas.microsoft.com/office/drawing/2014/main" id="{BF33FDB0-1542-826F-AFA1-816284F8476A}"/>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6" name="Content Placeholder 2">
            <a:extLst>
              <a:ext uri="{FF2B5EF4-FFF2-40B4-BE49-F238E27FC236}">
                <a16:creationId xmlns:a16="http://schemas.microsoft.com/office/drawing/2014/main" id="{2A9DE171-1266-E5B7-451F-3ECBAB508E2C}"/>
              </a:ext>
            </a:extLst>
          </p:cNvPr>
          <p:cNvSpPr txBox="1">
            <a:spLocks/>
          </p:cNvSpPr>
          <p:nvPr/>
        </p:nvSpPr>
        <p:spPr>
          <a:xfrm>
            <a:off x="128016" y="527304"/>
            <a:ext cx="8229600" cy="3776472"/>
          </a:xfrm>
          <a:prstGeom prst="rect">
            <a:avLst/>
          </a:prstGeom>
          <a:noFill/>
          <a:ln>
            <a:noFill/>
          </a:ln>
        </p:spPr>
        <p:txBody>
          <a:bodyPr spcFirstLastPara="1" wrap="square" lIns="91425" tIns="91425" rIns="91425" bIns="91425" anchor="t" anchorCtr="0">
            <a:normAutofit fontScale="92500"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Materiais devem estar organizados de forma lógica, acessível e segura.</a:t>
            </a:r>
          </a:p>
          <a:p>
            <a:pPr algn="l">
              <a:defRPr sz="1800"/>
            </a:pPr>
            <a:endParaRPr lang="pt-BR" sz="1900" b="1" dirty="0">
              <a:solidFill>
                <a:schemeClr val="tx1"/>
              </a:solidFill>
              <a:latin typeface="+mj-lt"/>
            </a:endParaRPr>
          </a:p>
          <a:p>
            <a:pPr algn="l">
              <a:spcAft>
                <a:spcPts val="800"/>
              </a:spcAft>
              <a:buFont typeface="Wingdings" panose="05000000000000000000" pitchFamily="2" charset="2"/>
              <a:buChar char="ü"/>
            </a:pPr>
            <a:r>
              <a:rPr lang="pt-BR" sz="1900" b="1" kern="100" dirty="0">
                <a:solidFill>
                  <a:schemeClr val="tx1"/>
                </a:solidFill>
                <a:latin typeface="+mj-lt"/>
                <a:ea typeface="Aptos" panose="020B0004020202020204" pitchFamily="34" charset="0"/>
                <a:cs typeface="Times New Roman" panose="02020603050405020304" pitchFamily="18" charset="0"/>
              </a:rPr>
              <a:t>Melhores práticas de empilhamento e embalagem.</a:t>
            </a:r>
          </a:p>
          <a:p>
            <a:pPr algn="l">
              <a:spcAft>
                <a:spcPts val="800"/>
              </a:spcAft>
              <a:buFont typeface="Wingdings" panose="05000000000000000000" pitchFamily="2" charset="2"/>
              <a:buChar char="ü"/>
            </a:pPr>
            <a:r>
              <a:rPr lang="pt-BR" sz="1900" b="1" kern="100" dirty="0">
                <a:solidFill>
                  <a:schemeClr val="tx1"/>
                </a:solidFill>
                <a:latin typeface="+mj-lt"/>
                <a:ea typeface="Aptos" panose="020B0004020202020204" pitchFamily="34" charset="0"/>
                <a:cs typeface="Times New Roman" panose="02020603050405020304" pitchFamily="18" charset="0"/>
              </a:rPr>
              <a:t>Boas práticas para armazenamento de bens no almoxarifado, assegurando conservação e controle adequado, </a:t>
            </a:r>
            <a:r>
              <a:rPr lang="pt-BR" sz="1900" b="1" u="sng" kern="100" dirty="0">
                <a:solidFill>
                  <a:schemeClr val="tx1"/>
                </a:solidFill>
                <a:latin typeface="+mj-lt"/>
                <a:ea typeface="Aptos" panose="020B0004020202020204" pitchFamily="34" charset="0"/>
                <a:cs typeface="Times New Roman" panose="02020603050405020304" pitchFamily="18" charset="0"/>
              </a:rPr>
              <a:t>R</a:t>
            </a:r>
            <a:r>
              <a:rPr lang="pt-BR" sz="1900" b="1" u="sng" dirty="0">
                <a:solidFill>
                  <a:schemeClr val="tx1"/>
                </a:solidFill>
                <a:latin typeface="+mj-lt"/>
                <a:ea typeface="Aptos" panose="020B0004020202020204" pitchFamily="34" charset="0"/>
                <a:cs typeface="Times New Roman" panose="02020603050405020304" pitchFamily="18" charset="0"/>
              </a:rPr>
              <a:t>esoluções de controle interno e normativas locais.</a:t>
            </a:r>
          </a:p>
          <a:p>
            <a:pPr algn="l">
              <a:spcAft>
                <a:spcPts val="800"/>
              </a:spcAft>
              <a:buFont typeface="Wingdings" panose="05000000000000000000" pitchFamily="2" charset="2"/>
              <a:buChar char="ü"/>
            </a:pPr>
            <a:r>
              <a:rPr lang="pt-BR" sz="1900" b="1" kern="100" dirty="0">
                <a:solidFill>
                  <a:schemeClr val="tx1"/>
                </a:solidFill>
                <a:latin typeface="+mj-lt"/>
                <a:ea typeface="Aptos" panose="020B0004020202020204" pitchFamily="34" charset="0"/>
                <a:cs typeface="Times New Roman" panose="02020603050405020304" pitchFamily="18" charset="0"/>
              </a:rPr>
              <a:t>Técnicas para disposição adequada dos itens no almoxarifado, garantindo segurança e facilidade de acesso</a:t>
            </a:r>
            <a:r>
              <a:rPr lang="pt-BR" sz="1900" kern="100" dirty="0">
                <a:solidFill>
                  <a:schemeClr val="tx1"/>
                </a:solidFill>
                <a:latin typeface="+mj-lt"/>
                <a:ea typeface="Aptos" panose="020B0004020202020204" pitchFamily="34" charset="0"/>
                <a:cs typeface="Times New Roman" panose="02020603050405020304" pitchFamily="18" charset="0"/>
              </a:rPr>
              <a:t>,</a:t>
            </a:r>
            <a:r>
              <a:rPr lang="pt-BR" sz="1900" kern="100" dirty="0">
                <a:latin typeface="+mj-lt"/>
                <a:ea typeface="Aptos" panose="020B0004020202020204" pitchFamily="34" charset="0"/>
                <a:cs typeface="Times New Roman" panose="02020603050405020304" pitchFamily="18" charset="0"/>
              </a:rPr>
              <a:t> </a:t>
            </a:r>
            <a:r>
              <a:rPr lang="pt-BR" sz="1900" b="1" kern="100" dirty="0">
                <a:latin typeface="+mj-lt"/>
                <a:ea typeface="Aptos" panose="020B0004020202020204" pitchFamily="34" charset="0"/>
                <a:cs typeface="Times New Roman" panose="02020603050405020304" pitchFamily="18" charset="0"/>
                <a:hlinkClick r:id="rId4"/>
              </a:rPr>
              <a:t>N</a:t>
            </a:r>
            <a:r>
              <a:rPr lang="pt-BR" sz="1900" b="1" dirty="0">
                <a:latin typeface="+mj-lt"/>
                <a:ea typeface="Aptos" panose="020B0004020202020204" pitchFamily="34" charset="0"/>
                <a:cs typeface="Times New Roman" panose="02020603050405020304" pitchFamily="18" charset="0"/>
                <a:hlinkClick r:id="rId4"/>
              </a:rPr>
              <a:t>ormativas de segurança e saúde ocupacional (</a:t>
            </a:r>
            <a:r>
              <a:rPr lang="pt-BR" sz="1900" b="1" dirty="0" err="1">
                <a:latin typeface="+mj-lt"/>
                <a:ea typeface="Aptos" panose="020B0004020202020204" pitchFamily="34" charset="0"/>
                <a:cs typeface="Times New Roman" panose="02020603050405020304" pitchFamily="18" charset="0"/>
                <a:hlinkClick r:id="rId4"/>
              </a:rPr>
              <a:t>NRs</a:t>
            </a:r>
            <a:r>
              <a:rPr lang="pt-BR" sz="1900" b="1" dirty="0">
                <a:latin typeface="+mj-lt"/>
                <a:ea typeface="Aptos" panose="020B0004020202020204" pitchFamily="34" charset="0"/>
                <a:cs typeface="Times New Roman" panose="02020603050405020304" pitchFamily="18" charset="0"/>
                <a:hlinkClick r:id="rId4"/>
              </a:rPr>
              <a:t>).</a:t>
            </a:r>
            <a:endParaRPr lang="pt-BR" sz="1900" b="1" dirty="0">
              <a:latin typeface="+mj-lt"/>
              <a:ea typeface="Aptos" panose="020B0004020202020204" pitchFamily="34" charset="0"/>
              <a:cs typeface="Times New Roman" panose="02020603050405020304" pitchFamily="18" charset="0"/>
            </a:endParaRPr>
          </a:p>
          <a:p>
            <a:pPr algn="l">
              <a:defRPr sz="1800"/>
            </a:pPr>
            <a:endParaRPr lang="pt-BR" sz="1800" b="1" dirty="0">
              <a:solidFill>
                <a:schemeClr val="tx1"/>
              </a:solidFill>
            </a:endParaRPr>
          </a:p>
          <a:p>
            <a:pPr algn="l">
              <a:defRPr sz="1800"/>
            </a:pPr>
            <a:r>
              <a:rPr lang="pt-BR" sz="1800" b="1" dirty="0">
                <a:solidFill>
                  <a:schemeClr val="tx1"/>
                </a:solidFill>
              </a:rPr>
              <a:t>📌 Exemplo prático: Empilhamento irregular causou queda de caixas e acidente com servidor.</a:t>
            </a:r>
          </a:p>
        </p:txBody>
      </p:sp>
    </p:spTree>
    <p:extLst>
      <p:ext uri="{BB962C8B-B14F-4D97-AF65-F5344CB8AC3E}">
        <p14:creationId xmlns:p14="http://schemas.microsoft.com/office/powerpoint/2010/main" val="766735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2F6673F-80D9-C408-2BCA-61619F2AEBE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955088D-032E-DB68-0FD3-A48CBEACD60C}"/>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AC51120D-3DF3-9B7C-EE74-02E0BBBFAE12}"/>
              </a:ext>
            </a:extLst>
          </p:cNvPr>
          <p:cNvSpPr txBox="1"/>
          <p:nvPr/>
        </p:nvSpPr>
        <p:spPr>
          <a:xfrm>
            <a:off x="71503" y="84474"/>
            <a:ext cx="8730973" cy="369332"/>
          </a:xfrm>
          <a:prstGeom prst="rect">
            <a:avLst/>
          </a:prstGeom>
          <a:noFill/>
        </p:spPr>
        <p:txBody>
          <a:bodyPr wrap="square">
            <a:spAutoFit/>
          </a:bodyPr>
          <a:lstStyle/>
          <a:p>
            <a:r>
              <a:rPr lang="pt-BR" sz="1800" b="1" dirty="0"/>
              <a:t>3 – Armazenamento: b) Movimentação de cargas</a:t>
            </a:r>
            <a:endParaRPr lang="pt-BR" sz="1800" b="1" dirty="0">
              <a:latin typeface="Rawline regular "/>
            </a:endParaRPr>
          </a:p>
        </p:txBody>
      </p:sp>
      <p:sp>
        <p:nvSpPr>
          <p:cNvPr id="4" name="CaixaDeTexto 3">
            <a:extLst>
              <a:ext uri="{FF2B5EF4-FFF2-40B4-BE49-F238E27FC236}">
                <a16:creationId xmlns:a16="http://schemas.microsoft.com/office/drawing/2014/main" id="{E55FE3CD-3FEE-79AE-14C3-6ACE046485E8}"/>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7952974C-4306-62BD-F708-65A1B34A930C}"/>
              </a:ext>
            </a:extLst>
          </p:cNvPr>
          <p:cNvSpPr txBox="1">
            <a:spLocks/>
          </p:cNvSpPr>
          <p:nvPr/>
        </p:nvSpPr>
        <p:spPr>
          <a:xfrm>
            <a:off x="103632" y="588265"/>
            <a:ext cx="8229600" cy="326440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j-lt"/>
              </a:rPr>
              <a:t>📝 Definição: Uso de carrinhos, paleteiras e EPIs adequados para transporte interno.</a:t>
            </a:r>
          </a:p>
          <a:p>
            <a:pPr algn="l">
              <a:lnSpc>
                <a:spcPct val="150000"/>
              </a:lnSpc>
              <a:spcAft>
                <a:spcPts val="800"/>
              </a:spcAft>
              <a:buFont typeface="Wingdings" panose="05000000000000000000" pitchFamily="2" charset="2"/>
              <a:buChar char="ü"/>
            </a:pPr>
            <a:r>
              <a:rPr lang="pt-BR" sz="1800" b="1" kern="100" dirty="0">
                <a:solidFill>
                  <a:schemeClr val="tx1"/>
                </a:solidFill>
                <a:latin typeface="+mj-lt"/>
                <a:ea typeface="Aptos" panose="020B0004020202020204" pitchFamily="34" charset="0"/>
                <a:cs typeface="Times New Roman" panose="02020603050405020304" pitchFamily="18" charset="0"/>
              </a:rPr>
              <a:t>Técnicas seguras para movimentação.</a:t>
            </a:r>
          </a:p>
          <a:p>
            <a:pPr algn="l">
              <a:lnSpc>
                <a:spcPct val="150000"/>
              </a:lnSpc>
              <a:spcAft>
                <a:spcPts val="800"/>
              </a:spcAft>
              <a:buFont typeface="Wingdings" panose="05000000000000000000" pitchFamily="2" charset="2"/>
              <a:buChar char="ü"/>
            </a:pPr>
            <a:r>
              <a:rPr lang="pt-BR" sz="1800" b="1" kern="100" dirty="0">
                <a:solidFill>
                  <a:schemeClr val="tx1"/>
                </a:solidFill>
                <a:latin typeface="+mj-lt"/>
                <a:ea typeface="Aptos" panose="020B0004020202020204" pitchFamily="34" charset="0"/>
                <a:cs typeface="Times New Roman" panose="02020603050405020304" pitchFamily="18" charset="0"/>
              </a:rPr>
              <a:t>Procedimentos para movimentação de materiais, reduzindo riscos de acidentes e danos aos produtos, Normativas de segurança e saúde ocupacional </a:t>
            </a:r>
            <a:r>
              <a:rPr lang="pt-BR" sz="1800" b="1" kern="100" dirty="0">
                <a:latin typeface="+mj-lt"/>
                <a:ea typeface="Aptos" panose="020B0004020202020204" pitchFamily="34" charset="0"/>
                <a:cs typeface="Times New Roman" panose="02020603050405020304" pitchFamily="18" charset="0"/>
                <a:hlinkClick r:id="rId4"/>
              </a:rPr>
              <a:t>(NR-11).</a:t>
            </a:r>
            <a:endParaRPr lang="pt-BR" sz="1800" b="1" kern="100" dirty="0">
              <a:latin typeface="+mj-lt"/>
              <a:ea typeface="Aptos" panose="020B0004020202020204" pitchFamily="34" charset="0"/>
              <a:cs typeface="Times New Roman" panose="02020603050405020304" pitchFamily="18" charset="0"/>
            </a:endParaRPr>
          </a:p>
          <a:p>
            <a:pPr algn="l">
              <a:defRPr sz="1800"/>
            </a:pPr>
            <a:r>
              <a:rPr lang="pt-BR" sz="1800" b="1" dirty="0">
                <a:solidFill>
                  <a:schemeClr val="tx1"/>
                </a:solidFill>
                <a:latin typeface="+mj-lt"/>
              </a:rPr>
              <a:t>📌 Exemplo prático: Servidor deslocou fardo de papel sem auxílio e teve lesão por esforço repetitivo.</a:t>
            </a:r>
          </a:p>
        </p:txBody>
      </p:sp>
    </p:spTree>
    <p:extLst>
      <p:ext uri="{BB962C8B-B14F-4D97-AF65-F5344CB8AC3E}">
        <p14:creationId xmlns:p14="http://schemas.microsoft.com/office/powerpoint/2010/main" val="8231343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6725F98-7B49-8B3C-B67A-1028269EE7E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4D10102-6BC0-2936-9F84-8DA42853E728}"/>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22E50C3B-1DEA-2DDD-3C59-A70E8F8CC800}"/>
              </a:ext>
            </a:extLst>
          </p:cNvPr>
          <p:cNvSpPr txBox="1"/>
          <p:nvPr/>
        </p:nvSpPr>
        <p:spPr>
          <a:xfrm>
            <a:off x="71503" y="84474"/>
            <a:ext cx="8730973" cy="369332"/>
          </a:xfrm>
          <a:prstGeom prst="rect">
            <a:avLst/>
          </a:prstGeom>
          <a:noFill/>
        </p:spPr>
        <p:txBody>
          <a:bodyPr wrap="square">
            <a:spAutoFit/>
          </a:bodyPr>
          <a:lstStyle/>
          <a:p>
            <a:r>
              <a:rPr lang="pt-BR" sz="1800" b="1" dirty="0"/>
              <a:t>3 – Armazenamento: c) Manuseio de materiais</a:t>
            </a:r>
            <a:endParaRPr lang="pt-BR" sz="1800" b="1" dirty="0">
              <a:latin typeface="Rawline regular "/>
            </a:endParaRPr>
          </a:p>
        </p:txBody>
      </p:sp>
      <p:sp>
        <p:nvSpPr>
          <p:cNvPr id="4" name="CaixaDeTexto 3">
            <a:extLst>
              <a:ext uri="{FF2B5EF4-FFF2-40B4-BE49-F238E27FC236}">
                <a16:creationId xmlns:a16="http://schemas.microsoft.com/office/drawing/2014/main" id="{FC63D532-E5A9-2F77-EADD-68EB6FC6BBE3}"/>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8C81A258-653E-2CD3-098E-4B338BD5611C}"/>
              </a:ext>
            </a:extLst>
          </p:cNvPr>
          <p:cNvSpPr txBox="1">
            <a:spLocks/>
          </p:cNvSpPr>
          <p:nvPr/>
        </p:nvSpPr>
        <p:spPr>
          <a:xfrm>
            <a:off x="79248" y="478536"/>
            <a:ext cx="8229600" cy="3698247"/>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Padronizar procedimentos evita perdas e contaminações.</a:t>
            </a:r>
          </a:p>
          <a:p>
            <a:pPr algn="l">
              <a:defRPr sz="1800"/>
            </a:pPr>
            <a:endParaRPr lang="pt-BR" sz="1800" b="1" dirty="0">
              <a:solidFill>
                <a:schemeClr val="tx1"/>
              </a:solidFill>
            </a:endParaRPr>
          </a:p>
          <a:p>
            <a:pPr algn="l">
              <a:lnSpc>
                <a:spcPct val="150000"/>
              </a:lnSpc>
              <a:spcAft>
                <a:spcPts val="800"/>
              </a:spcAft>
              <a:buFont typeface="Wingdings" panose="05000000000000000000" pitchFamily="2" charset="2"/>
              <a:buChar char="ü"/>
            </a:pPr>
            <a:r>
              <a:rPr lang="pt-BR" sz="1800" b="1" kern="100" dirty="0">
                <a:solidFill>
                  <a:schemeClr val="tx1"/>
                </a:solidFill>
                <a:latin typeface="+mj-lt"/>
                <a:ea typeface="Aptos" panose="020B0004020202020204" pitchFamily="34" charset="0"/>
                <a:cs typeface="Times New Roman" panose="02020603050405020304" pitchFamily="18" charset="0"/>
              </a:rPr>
              <a:t>Protocolos de segurança e eficiência.</a:t>
            </a:r>
          </a:p>
          <a:p>
            <a:pPr algn="l">
              <a:lnSpc>
                <a:spcPct val="150000"/>
              </a:lnSpc>
              <a:spcAft>
                <a:spcPts val="800"/>
              </a:spcAft>
              <a:buFont typeface="Wingdings" panose="05000000000000000000" pitchFamily="2" charset="2"/>
              <a:buChar char="ü"/>
            </a:pPr>
            <a:r>
              <a:rPr lang="pt-BR" sz="1800" b="1" kern="100" dirty="0">
                <a:solidFill>
                  <a:schemeClr val="tx1"/>
                </a:solidFill>
                <a:latin typeface="+mj-lt"/>
                <a:ea typeface="Aptos" panose="020B0004020202020204" pitchFamily="34" charset="0"/>
                <a:cs typeface="Times New Roman" panose="02020603050405020304" pitchFamily="18" charset="0"/>
              </a:rPr>
              <a:t>Práticas para manuseio seguro e eficiente dos materiais, minimizando danos e perdas, Normativas de segurança e saúde ocupacional </a:t>
            </a:r>
            <a:r>
              <a:rPr lang="pt-BR" sz="1800" b="1" kern="100" dirty="0">
                <a:latin typeface="+mj-lt"/>
                <a:ea typeface="Aptos" panose="020B0004020202020204" pitchFamily="34" charset="0"/>
                <a:cs typeface="Times New Roman" panose="02020603050405020304" pitchFamily="18" charset="0"/>
                <a:hlinkClick r:id="rId4"/>
              </a:rPr>
              <a:t>(NR-11).</a:t>
            </a:r>
            <a:endParaRPr lang="pt-BR" sz="1800" b="1" kern="100" dirty="0">
              <a:latin typeface="+mj-lt"/>
              <a:ea typeface="Aptos" panose="020B0004020202020204" pitchFamily="34" charset="0"/>
              <a:cs typeface="Times New Roman" panose="02020603050405020304" pitchFamily="18" charset="0"/>
            </a:endParaRPr>
          </a:p>
          <a:p>
            <a:pPr algn="l">
              <a:defRPr sz="1800"/>
            </a:pPr>
            <a:r>
              <a:rPr lang="pt-BR" sz="1800" b="1" dirty="0">
                <a:solidFill>
                  <a:schemeClr val="tx1"/>
                </a:solidFill>
              </a:rPr>
              <a:t>📌 </a:t>
            </a:r>
            <a:r>
              <a:rPr lang="pt-BR" sz="1800" b="1" kern="100" dirty="0">
                <a:solidFill>
                  <a:schemeClr val="tx1"/>
                </a:solidFill>
                <a:latin typeface="+mj-lt"/>
                <a:ea typeface="Aptos" panose="020B0004020202020204" pitchFamily="34" charset="0"/>
                <a:cs typeface="Times New Roman" panose="02020603050405020304" pitchFamily="18" charset="0"/>
              </a:rPr>
              <a:t>Exemplo Prático: Treinamento para servidores sobre como manusear produtos químicos.</a:t>
            </a:r>
            <a:endParaRPr lang="pt-BR" sz="1800" kern="100" dirty="0">
              <a:solidFill>
                <a:schemeClr val="tx1"/>
              </a:solidFill>
              <a:latin typeface="+mj-lt"/>
              <a:ea typeface="Aptos" panose="020B0004020202020204" pitchFamily="34" charset="0"/>
              <a:cs typeface="Times New Roman" panose="02020603050405020304" pitchFamily="18" charset="0"/>
            </a:endParaRPr>
          </a:p>
          <a:p>
            <a:pPr algn="l">
              <a:defRPr sz="1800"/>
            </a:pPr>
            <a:endParaRPr lang="pt-BR" sz="1800" b="1" dirty="0">
              <a:solidFill>
                <a:schemeClr val="tx1"/>
              </a:solidFill>
            </a:endParaRPr>
          </a:p>
          <a:p>
            <a:pPr algn="l">
              <a:defRPr sz="1800"/>
            </a:pPr>
            <a:r>
              <a:rPr lang="pt-BR" sz="1800" b="1" dirty="0">
                <a:solidFill>
                  <a:schemeClr val="tx1"/>
                </a:solidFill>
              </a:rPr>
              <a:t>📌 Exemplo prático: </a:t>
            </a:r>
            <a:r>
              <a:rPr lang="pt-BR" sz="1800" b="1" dirty="0" err="1">
                <a:solidFill>
                  <a:schemeClr val="tx1"/>
                </a:solidFill>
              </a:rPr>
              <a:t>Ex</a:t>
            </a:r>
            <a:r>
              <a:rPr lang="pt-BR" sz="1800" b="1" dirty="0">
                <a:solidFill>
                  <a:schemeClr val="tx1"/>
                </a:solidFill>
              </a:rPr>
              <a:t>: Armazenamento incorreto de medicamentos comprometeu validade antes do uso.</a:t>
            </a:r>
          </a:p>
        </p:txBody>
      </p:sp>
    </p:spTree>
    <p:extLst>
      <p:ext uri="{BB962C8B-B14F-4D97-AF65-F5344CB8AC3E}">
        <p14:creationId xmlns:p14="http://schemas.microsoft.com/office/powerpoint/2010/main" val="2764132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1564054-2E41-E45B-E5F8-BF4EBDCA7E6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E932E69-6397-4670-4C6D-061A14F99E1A}"/>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A4788C16-95CC-3913-C7B3-5B2A930ED267}"/>
              </a:ext>
            </a:extLst>
          </p:cNvPr>
          <p:cNvSpPr txBox="1"/>
          <p:nvPr/>
        </p:nvSpPr>
        <p:spPr>
          <a:xfrm>
            <a:off x="71503" y="84474"/>
            <a:ext cx="8730973" cy="369332"/>
          </a:xfrm>
          <a:prstGeom prst="rect">
            <a:avLst/>
          </a:prstGeom>
          <a:noFill/>
        </p:spPr>
        <p:txBody>
          <a:bodyPr wrap="square">
            <a:spAutoFit/>
          </a:bodyPr>
          <a:lstStyle/>
          <a:p>
            <a:r>
              <a:rPr lang="pt-BR" sz="1800" b="1" dirty="0"/>
              <a:t>3 – Armazenamento: d) Controle de qualidade</a:t>
            </a:r>
            <a:endParaRPr lang="pt-BR" sz="1800" b="1" dirty="0">
              <a:latin typeface="Rawline regular "/>
            </a:endParaRPr>
          </a:p>
        </p:txBody>
      </p:sp>
      <p:sp>
        <p:nvSpPr>
          <p:cNvPr id="4" name="CaixaDeTexto 3">
            <a:extLst>
              <a:ext uri="{FF2B5EF4-FFF2-40B4-BE49-F238E27FC236}">
                <a16:creationId xmlns:a16="http://schemas.microsoft.com/office/drawing/2014/main" id="{8F325F45-2A80-B692-2592-B94507CF62C6}"/>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D912D5E1-A71B-26BE-0BD2-53D880503745}"/>
              </a:ext>
            </a:extLst>
          </p:cNvPr>
          <p:cNvSpPr txBox="1">
            <a:spLocks/>
          </p:cNvSpPr>
          <p:nvPr/>
        </p:nvSpPr>
        <p:spPr>
          <a:xfrm>
            <a:off x="79248" y="563880"/>
            <a:ext cx="8613648" cy="3612903"/>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Deve incluir inspeção periódica, verificação de vencimentos e integridade.</a:t>
            </a:r>
          </a:p>
          <a:p>
            <a:pPr algn="l">
              <a:defRPr sz="1800"/>
            </a:pPr>
            <a:endParaRPr lang="pt-BR" sz="1800" b="1" dirty="0">
              <a:solidFill>
                <a:schemeClr val="tx1"/>
              </a:solidFill>
            </a:endParaRPr>
          </a:p>
          <a:p>
            <a:pPr algn="l">
              <a:lnSpc>
                <a:spcPct val="150000"/>
              </a:lnSpc>
              <a:spcAft>
                <a:spcPts val="800"/>
              </a:spcAft>
              <a:buFont typeface="Wingdings" panose="05000000000000000000" pitchFamily="2" charset="2"/>
              <a:buChar char="ü"/>
            </a:pPr>
            <a:r>
              <a:rPr lang="pt-BR" sz="1800" b="1" kern="100" dirty="0">
                <a:solidFill>
                  <a:schemeClr val="tx1"/>
                </a:solidFill>
                <a:latin typeface="+mj-lt"/>
                <a:ea typeface="Aptos" panose="020B0004020202020204" pitchFamily="34" charset="0"/>
                <a:cs typeface="Times New Roman" panose="02020603050405020304" pitchFamily="18" charset="0"/>
              </a:rPr>
              <a:t>Métodos para garantir a qualidade dos itens.</a:t>
            </a:r>
          </a:p>
          <a:p>
            <a:pPr algn="l">
              <a:lnSpc>
                <a:spcPct val="150000"/>
              </a:lnSpc>
              <a:spcAft>
                <a:spcPts val="800"/>
              </a:spcAft>
              <a:buFont typeface="Wingdings" panose="05000000000000000000" pitchFamily="2" charset="2"/>
              <a:buChar char="ü"/>
            </a:pPr>
            <a:r>
              <a:rPr lang="pt-BR" sz="1800" b="1" kern="100" dirty="0">
                <a:solidFill>
                  <a:schemeClr val="tx1"/>
                </a:solidFill>
                <a:latin typeface="+mj-lt"/>
                <a:ea typeface="Aptos" panose="020B0004020202020204" pitchFamily="34" charset="0"/>
                <a:cs typeface="Times New Roman" panose="02020603050405020304" pitchFamily="18" charset="0"/>
              </a:rPr>
              <a:t>Implementação de processos de controle de qualidade no almoxarifado, assegurando conformidade dos itens armazenados, Resoluções de controle interno e normativas locais.</a:t>
            </a:r>
          </a:p>
          <a:p>
            <a:pPr algn="l">
              <a:defRPr sz="1800"/>
            </a:pPr>
            <a:r>
              <a:rPr lang="pt-BR" sz="1800" b="1" dirty="0">
                <a:solidFill>
                  <a:schemeClr val="tx1"/>
                </a:solidFill>
              </a:rPr>
              <a:t>📌 Exemplo prático: Lotes de merenda vencidos foram identificados durante auditoria de rotina.</a:t>
            </a:r>
          </a:p>
        </p:txBody>
      </p:sp>
    </p:spTree>
    <p:extLst>
      <p:ext uri="{BB962C8B-B14F-4D97-AF65-F5344CB8AC3E}">
        <p14:creationId xmlns:p14="http://schemas.microsoft.com/office/powerpoint/2010/main" val="2757945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27816F8-25C1-D86C-CE68-64B7D692408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01F8329-1CCC-9918-1C3A-E35DD2B482F3}"/>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B42B3020-71DF-869D-2D38-5365FF501100}"/>
              </a:ext>
            </a:extLst>
          </p:cNvPr>
          <p:cNvSpPr txBox="1"/>
          <p:nvPr/>
        </p:nvSpPr>
        <p:spPr>
          <a:xfrm>
            <a:off x="71503" y="84474"/>
            <a:ext cx="8730973" cy="369332"/>
          </a:xfrm>
          <a:prstGeom prst="rect">
            <a:avLst/>
          </a:prstGeom>
          <a:noFill/>
        </p:spPr>
        <p:txBody>
          <a:bodyPr wrap="square">
            <a:spAutoFit/>
          </a:bodyPr>
          <a:lstStyle/>
          <a:p>
            <a:r>
              <a:rPr lang="pt-BR" sz="1800" b="1" dirty="0"/>
              <a:t>3 – Armazenamento: e) Inventário físico</a:t>
            </a:r>
            <a:endParaRPr lang="pt-BR" sz="1800" b="1" dirty="0">
              <a:latin typeface="Rawline regular "/>
            </a:endParaRPr>
          </a:p>
        </p:txBody>
      </p:sp>
      <p:sp>
        <p:nvSpPr>
          <p:cNvPr id="4" name="CaixaDeTexto 3">
            <a:extLst>
              <a:ext uri="{FF2B5EF4-FFF2-40B4-BE49-F238E27FC236}">
                <a16:creationId xmlns:a16="http://schemas.microsoft.com/office/drawing/2014/main" id="{2529208B-AE1B-E686-1874-EC82E89A06B9}"/>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34458D2F-2969-03B6-1CFB-264D9CFBD628}"/>
              </a:ext>
            </a:extLst>
          </p:cNvPr>
          <p:cNvSpPr txBox="1">
            <a:spLocks/>
          </p:cNvSpPr>
          <p:nvPr/>
        </p:nvSpPr>
        <p:spPr>
          <a:xfrm>
            <a:off x="67055" y="454152"/>
            <a:ext cx="8730973" cy="38374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j-lt"/>
              </a:rPr>
              <a:t>📝 Definição: Deve ser anual ou rotativo, sempre realizando cruzamento com o sistema informatizado.</a:t>
            </a:r>
          </a:p>
          <a:p>
            <a:pPr algn="l">
              <a:lnSpc>
                <a:spcPct val="150000"/>
              </a:lnSpc>
              <a:spcAft>
                <a:spcPts val="800"/>
              </a:spcAft>
            </a:pPr>
            <a:r>
              <a:rPr lang="pt-BR" sz="1800" b="1" kern="100" dirty="0">
                <a:solidFill>
                  <a:schemeClr val="accent1">
                    <a:lumMod val="75000"/>
                  </a:schemeClr>
                </a:solidFill>
                <a:latin typeface="+mj-lt"/>
                <a:ea typeface="Aptos" panose="020B0004020202020204" pitchFamily="34" charset="0"/>
                <a:cs typeface="Times New Roman" panose="02020603050405020304" pitchFamily="18" charset="0"/>
              </a:rPr>
              <a:t> !   </a:t>
            </a:r>
            <a:r>
              <a:rPr lang="pt-BR" sz="1800" b="1" kern="100" dirty="0">
                <a:solidFill>
                  <a:schemeClr val="tx1"/>
                </a:solidFill>
                <a:latin typeface="+mj-lt"/>
                <a:ea typeface="Aptos" panose="020B0004020202020204" pitchFamily="34" charset="0"/>
                <a:cs typeface="Times New Roman" panose="02020603050405020304" pitchFamily="18" charset="0"/>
              </a:rPr>
              <a:t>Importância e frequência do inventário.</a:t>
            </a:r>
          </a:p>
          <a:p>
            <a:pPr algn="l">
              <a:lnSpc>
                <a:spcPct val="150000"/>
              </a:lnSpc>
              <a:spcAft>
                <a:spcPts val="800"/>
              </a:spcAft>
            </a:pPr>
            <a:r>
              <a:rPr lang="pt-BR" sz="1800" b="1" dirty="0">
                <a:latin typeface="+mj-lt"/>
              </a:rPr>
              <a:t>📘 </a:t>
            </a:r>
            <a:r>
              <a:rPr lang="pt-BR" sz="1800" b="1" kern="100" dirty="0">
                <a:solidFill>
                  <a:schemeClr val="tx1"/>
                </a:solidFill>
                <a:latin typeface="+mj-lt"/>
                <a:ea typeface="Aptos" panose="020B0004020202020204" pitchFamily="34" charset="0"/>
                <a:cs typeface="Times New Roman" panose="02020603050405020304" pitchFamily="18" charset="0"/>
              </a:rPr>
              <a:t>Procedimento periódico para verificação dos estoques e correção de discrepâncias, </a:t>
            </a:r>
            <a:r>
              <a:rPr lang="pt-BR" sz="1800" b="1" kern="100" dirty="0">
                <a:latin typeface="+mj-lt"/>
                <a:ea typeface="Aptos" panose="020B0004020202020204" pitchFamily="34" charset="0"/>
                <a:cs typeface="Times New Roman" panose="02020603050405020304" pitchFamily="18" charset="0"/>
              </a:rPr>
              <a:t> </a:t>
            </a:r>
            <a:r>
              <a:rPr lang="pt-BR" sz="1800" b="1" kern="100" dirty="0">
                <a:latin typeface="+mj-lt"/>
                <a:ea typeface="Aptos" panose="020B0004020202020204" pitchFamily="34" charset="0"/>
                <a:cs typeface="Times New Roman" panose="02020603050405020304" pitchFamily="18" charset="0"/>
                <a:hlinkClick r:id="rId4"/>
              </a:rPr>
              <a:t>MCASP </a:t>
            </a:r>
            <a:r>
              <a:rPr lang="pt-BR" sz="1800" b="1" kern="100" dirty="0">
                <a:solidFill>
                  <a:schemeClr val="tx1"/>
                </a:solidFill>
                <a:latin typeface="+mj-lt"/>
                <a:ea typeface="Aptos" panose="020B0004020202020204" pitchFamily="34" charset="0"/>
                <a:cs typeface="Times New Roman" panose="02020603050405020304" pitchFamily="18" charset="0"/>
              </a:rPr>
              <a:t>e normas internas de controle.</a:t>
            </a:r>
          </a:p>
          <a:p>
            <a:pPr algn="l">
              <a:lnSpc>
                <a:spcPct val="150000"/>
              </a:lnSpc>
              <a:spcAft>
                <a:spcPts val="800"/>
              </a:spcAft>
            </a:pPr>
            <a:r>
              <a:rPr lang="pt-BR" sz="1800" b="1" dirty="0">
                <a:solidFill>
                  <a:schemeClr val="tx1"/>
                </a:solidFill>
                <a:latin typeface="+mj-lt"/>
              </a:rPr>
              <a:t>📌 </a:t>
            </a:r>
            <a:r>
              <a:rPr lang="pt-BR" sz="1800" b="1" kern="100" dirty="0">
                <a:solidFill>
                  <a:schemeClr val="tx1"/>
                </a:solidFill>
                <a:latin typeface="+mj-lt"/>
                <a:ea typeface="Aptos" panose="020B0004020202020204" pitchFamily="34" charset="0"/>
                <a:cs typeface="Times New Roman" panose="02020603050405020304" pitchFamily="18" charset="0"/>
              </a:rPr>
              <a:t>Exemplo Prático: Realizar inventários trimestrais para evitar discrepâncias</a:t>
            </a:r>
            <a:endParaRPr lang="pt-BR" sz="1800" b="1" dirty="0">
              <a:solidFill>
                <a:schemeClr val="tx1"/>
              </a:solidFill>
              <a:latin typeface="+mj-lt"/>
            </a:endParaRPr>
          </a:p>
          <a:p>
            <a:pPr algn="l">
              <a:defRPr sz="1800"/>
            </a:pPr>
            <a:r>
              <a:rPr lang="pt-BR" sz="1800" b="1" dirty="0">
                <a:solidFill>
                  <a:schemeClr val="tx1"/>
                </a:solidFill>
                <a:latin typeface="+mj-lt"/>
              </a:rPr>
              <a:t>📌 Exemplo prático: Diferença de 20 computadores entre sistema e inventário levou à instauração de sindicância.</a:t>
            </a:r>
            <a:endParaRPr lang="pt-BR" sz="1800" b="1" u="sng" kern="100" dirty="0">
              <a:latin typeface="+mj-lt"/>
              <a:ea typeface="Aptos" panose="020B0004020202020204" pitchFamily="34" charset="0"/>
              <a:cs typeface="Times New Roman" panose="02020603050405020304" pitchFamily="18" charset="0"/>
            </a:endParaRPr>
          </a:p>
          <a:p>
            <a:pPr algn="l">
              <a:defRPr sz="1800"/>
            </a:pPr>
            <a:endParaRPr lang="pt-BR" sz="500" b="1" u="sng" kern="100" dirty="0">
              <a:latin typeface="+mj-lt"/>
              <a:ea typeface="Aptos" panose="020B0004020202020204" pitchFamily="34" charset="0"/>
              <a:cs typeface="Times New Roman" panose="02020603050405020304" pitchFamily="18" charset="0"/>
            </a:endParaRPr>
          </a:p>
          <a:p>
            <a:pPr algn="l">
              <a:defRPr sz="1800"/>
            </a:pPr>
            <a:r>
              <a:rPr lang="pt-BR" sz="1000" b="1" u="sng" kern="100" dirty="0">
                <a:latin typeface="+mj-lt"/>
                <a:ea typeface="Aptos" panose="020B0004020202020204" pitchFamily="34" charset="0"/>
                <a:cs typeface="Times New Roman" panose="02020603050405020304" pitchFamily="18" charset="0"/>
              </a:rPr>
              <a:t>Nota: </a:t>
            </a:r>
            <a:r>
              <a:rPr lang="pt-BR" sz="1000" b="1" u="sng" spc="30" dirty="0">
                <a:solidFill>
                  <a:srgbClr val="444444"/>
                </a:solidFill>
                <a:latin typeface="+mj-lt"/>
              </a:rPr>
              <a:t>Manual de Contabilidade Aplicada ao Setor Público (MCASP)</a:t>
            </a:r>
            <a:endParaRPr lang="pt-BR" sz="1000" kern="100" dirty="0">
              <a:latin typeface="+mj-lt"/>
              <a:ea typeface="Aptos" panose="020B0004020202020204" pitchFamily="34" charset="0"/>
              <a:cs typeface="Times New Roman" panose="02020603050405020304" pitchFamily="18" charset="0"/>
            </a:endParaRPr>
          </a:p>
          <a:p>
            <a:pPr algn="l">
              <a:defRPr sz="1800"/>
            </a:pPr>
            <a:endParaRPr lang="pt-BR" sz="1800" b="1" dirty="0">
              <a:solidFill>
                <a:schemeClr val="tx1"/>
              </a:solidFill>
              <a:latin typeface="+mj-lt"/>
            </a:endParaRPr>
          </a:p>
        </p:txBody>
      </p:sp>
    </p:spTree>
    <p:extLst>
      <p:ext uri="{BB962C8B-B14F-4D97-AF65-F5344CB8AC3E}">
        <p14:creationId xmlns:p14="http://schemas.microsoft.com/office/powerpoint/2010/main" val="2169547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EA674EF-4D22-7ED9-4692-9F821D6A125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33087F7-873F-BCCC-A269-852979BC9682}"/>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37E1CDA8-2EDC-AF58-2A4B-ED6F1524B543}"/>
              </a:ext>
            </a:extLst>
          </p:cNvPr>
          <p:cNvSpPr txBox="1"/>
          <p:nvPr/>
        </p:nvSpPr>
        <p:spPr>
          <a:xfrm>
            <a:off x="71503" y="84474"/>
            <a:ext cx="8730973" cy="369332"/>
          </a:xfrm>
          <a:prstGeom prst="rect">
            <a:avLst/>
          </a:prstGeom>
          <a:noFill/>
        </p:spPr>
        <p:txBody>
          <a:bodyPr wrap="square">
            <a:spAutoFit/>
          </a:bodyPr>
          <a:lstStyle/>
          <a:p>
            <a:r>
              <a:rPr lang="pt-BR" sz="1800" b="1" dirty="0"/>
              <a:t>3 – Armazenamento: f) Atualização e registros de estoque</a:t>
            </a:r>
            <a:endParaRPr lang="pt-BR" sz="1800" b="1" dirty="0">
              <a:latin typeface="Rawline regular "/>
            </a:endParaRPr>
          </a:p>
        </p:txBody>
      </p:sp>
      <p:sp>
        <p:nvSpPr>
          <p:cNvPr id="4" name="CaixaDeTexto 3">
            <a:extLst>
              <a:ext uri="{FF2B5EF4-FFF2-40B4-BE49-F238E27FC236}">
                <a16:creationId xmlns:a16="http://schemas.microsoft.com/office/drawing/2014/main" id="{DF5FFC6E-9CCF-F36C-B5DB-6657764D0E1A}"/>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43B08B2B-EFAF-8532-DC8A-76B66E1EA41C}"/>
              </a:ext>
            </a:extLst>
          </p:cNvPr>
          <p:cNvSpPr txBox="1">
            <a:spLocks/>
          </p:cNvSpPr>
          <p:nvPr/>
        </p:nvSpPr>
        <p:spPr>
          <a:xfrm>
            <a:off x="79247" y="466344"/>
            <a:ext cx="8730973" cy="382524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n-lt"/>
              </a:rPr>
              <a:t>📝 Definição: Movimentações devem ser registradas imediatamente em sistema próprio.</a:t>
            </a:r>
          </a:p>
          <a:p>
            <a:pPr algn="l">
              <a:defRPr sz="1800"/>
            </a:pPr>
            <a:endParaRPr lang="pt-BR" sz="1800" b="1" dirty="0">
              <a:solidFill>
                <a:schemeClr val="tx1"/>
              </a:solidFill>
              <a:latin typeface="+mn-lt"/>
            </a:endParaRP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Métodos de atualização dos registros.</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Manutenção dos registros de estoque atualizados, garantindo a precisão das informações, </a:t>
            </a:r>
            <a:r>
              <a:rPr lang="pt-BR" sz="1800" b="1" kern="100" dirty="0">
                <a:solidFill>
                  <a:schemeClr val="accent1">
                    <a:lumMod val="75000"/>
                  </a:schemeClr>
                </a:solidFill>
                <a:latin typeface="+mn-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MCASP</a:t>
            </a:r>
            <a:r>
              <a:rPr lang="pt-BR" sz="1800" b="1" kern="100" dirty="0">
                <a:solidFill>
                  <a:schemeClr val="tx1"/>
                </a:solidFill>
                <a:latin typeface="+mn-lt"/>
                <a:ea typeface="Aptos" panose="020B0004020202020204" pitchFamily="34" charset="0"/>
                <a:cs typeface="Times New Roman" panose="02020603050405020304" pitchFamily="18" charset="0"/>
              </a:rPr>
              <a:t> e normas internas de controle.</a:t>
            </a:r>
          </a:p>
          <a:p>
            <a:pPr algn="l">
              <a:lnSpc>
                <a:spcPct val="150000"/>
              </a:lnSpc>
              <a:spcAft>
                <a:spcPts val="800"/>
              </a:spcAft>
            </a:pPr>
            <a:r>
              <a:rPr lang="pt-BR" sz="1800" b="1" dirty="0">
                <a:solidFill>
                  <a:schemeClr val="tx1"/>
                </a:solidFill>
                <a:latin typeface="+mn-lt"/>
              </a:rPr>
              <a:t>📌</a:t>
            </a:r>
            <a:r>
              <a:rPr lang="pt-BR" sz="1800" b="1" kern="100" dirty="0">
                <a:solidFill>
                  <a:schemeClr val="tx1"/>
                </a:solidFill>
                <a:latin typeface="+mn-lt"/>
                <a:ea typeface="Aptos" panose="020B0004020202020204" pitchFamily="34" charset="0"/>
                <a:cs typeface="Times New Roman" panose="02020603050405020304" pitchFamily="18" charset="0"/>
              </a:rPr>
              <a:t> Exemplo Prático: Utilização de software para controle em tempo real do estoque.</a:t>
            </a:r>
            <a:endParaRPr lang="pt-BR" sz="180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800" b="1" dirty="0">
                <a:solidFill>
                  <a:schemeClr val="tx1"/>
                </a:solidFill>
                <a:latin typeface="+mn-lt"/>
              </a:rPr>
              <a:t>📌 Exemplo prático: Faltas constantes de papel identificadas por ausência de baixa no sistema após entrega.</a:t>
            </a:r>
          </a:p>
        </p:txBody>
      </p:sp>
    </p:spTree>
    <p:extLst>
      <p:ext uri="{BB962C8B-B14F-4D97-AF65-F5344CB8AC3E}">
        <p14:creationId xmlns:p14="http://schemas.microsoft.com/office/powerpoint/2010/main" val="14590752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F0DF908-EDFE-2547-2171-8650E7B70FA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CA89713-C42D-029E-F49C-459E4D3ACBAA}"/>
              </a:ext>
            </a:extLst>
          </p:cNvPr>
          <p:cNvPicPr preferRelativeResize="0"/>
          <p:nvPr/>
        </p:nvPicPr>
        <p:blipFill>
          <a:blip r:embed="rId3">
            <a:alphaModFix/>
          </a:blip>
          <a:stretch>
            <a:fillRect/>
          </a:stretch>
        </p:blipFill>
        <p:spPr>
          <a:xfrm>
            <a:off x="-1648" y="12192"/>
            <a:ext cx="9397660" cy="5143500"/>
          </a:xfrm>
          <a:prstGeom prst="rect">
            <a:avLst/>
          </a:prstGeom>
          <a:noFill/>
          <a:ln>
            <a:noFill/>
          </a:ln>
        </p:spPr>
      </p:pic>
      <p:sp>
        <p:nvSpPr>
          <p:cNvPr id="3" name="CaixaDeTexto 2">
            <a:extLst>
              <a:ext uri="{FF2B5EF4-FFF2-40B4-BE49-F238E27FC236}">
                <a16:creationId xmlns:a16="http://schemas.microsoft.com/office/drawing/2014/main" id="{95B493BF-D48A-5061-E57D-832122EFDA52}"/>
              </a:ext>
            </a:extLst>
          </p:cNvPr>
          <p:cNvSpPr txBox="1"/>
          <p:nvPr/>
        </p:nvSpPr>
        <p:spPr>
          <a:xfrm>
            <a:off x="71503" y="84474"/>
            <a:ext cx="8730973" cy="369332"/>
          </a:xfrm>
          <a:prstGeom prst="rect">
            <a:avLst/>
          </a:prstGeom>
          <a:noFill/>
        </p:spPr>
        <p:txBody>
          <a:bodyPr wrap="square">
            <a:spAutoFit/>
          </a:bodyPr>
          <a:lstStyle/>
          <a:p>
            <a:r>
              <a:rPr lang="pt-BR" sz="1800" b="1" dirty="0"/>
              <a:t>3 – Armazenamento: g) Reconciliações e ajustes</a:t>
            </a:r>
            <a:endParaRPr lang="pt-BR" sz="1800" b="1" dirty="0">
              <a:latin typeface="Rawline regular "/>
            </a:endParaRPr>
          </a:p>
        </p:txBody>
      </p:sp>
      <p:sp>
        <p:nvSpPr>
          <p:cNvPr id="4" name="CaixaDeTexto 3">
            <a:extLst>
              <a:ext uri="{FF2B5EF4-FFF2-40B4-BE49-F238E27FC236}">
                <a16:creationId xmlns:a16="http://schemas.microsoft.com/office/drawing/2014/main" id="{F85ACBF2-1D37-4C07-3C90-CE60675DFAA7}"/>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06B07228-B728-19EA-83F2-77C62D692931}"/>
              </a:ext>
            </a:extLst>
          </p:cNvPr>
          <p:cNvSpPr txBox="1">
            <a:spLocks/>
          </p:cNvSpPr>
          <p:nvPr/>
        </p:nvSpPr>
        <p:spPr>
          <a:xfrm>
            <a:off x="91440" y="466344"/>
            <a:ext cx="8711036" cy="3710439"/>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n-lt"/>
              </a:rPr>
              <a:t>📝 Definição: Inconsistências devem ser justificadas formalmente e corrigidas com respaldo da chefia.</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Processo de verificação de discrepâncias.</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Processos para ajuste e correção de discrepâncias identificadas em inventários físicos,  </a:t>
            </a:r>
            <a:r>
              <a:rPr lang="pt-BR" sz="1800" b="1" kern="100" dirty="0">
                <a:solidFill>
                  <a:schemeClr val="accent1">
                    <a:lumMod val="75000"/>
                  </a:schemeClr>
                </a:solidFill>
                <a:latin typeface="+mn-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MCASP</a:t>
            </a:r>
            <a:r>
              <a:rPr lang="pt-BR" sz="1800" b="1" kern="100" dirty="0">
                <a:solidFill>
                  <a:schemeClr val="tx1"/>
                </a:solidFill>
                <a:latin typeface="+mn-lt"/>
                <a:ea typeface="Aptos" panose="020B0004020202020204" pitchFamily="34" charset="0"/>
                <a:cs typeface="Times New Roman" panose="02020603050405020304" pitchFamily="18" charset="0"/>
              </a:rPr>
              <a:t> e normas internas de controle.</a:t>
            </a:r>
          </a:p>
          <a:p>
            <a:pPr algn="l">
              <a:lnSpc>
                <a:spcPct val="150000"/>
              </a:lnSpc>
              <a:spcAft>
                <a:spcPts val="800"/>
              </a:spcAft>
            </a:pPr>
            <a:r>
              <a:rPr lang="pt-BR" sz="1800" b="1" dirty="0">
                <a:solidFill>
                  <a:schemeClr val="tx1"/>
                </a:solidFill>
                <a:latin typeface="+mn-lt"/>
              </a:rPr>
              <a:t>📌 </a:t>
            </a:r>
            <a:r>
              <a:rPr lang="pt-BR" sz="1800" b="1" kern="100" dirty="0">
                <a:solidFill>
                  <a:schemeClr val="tx1"/>
                </a:solidFill>
                <a:latin typeface="+mn-lt"/>
                <a:ea typeface="Aptos" panose="020B0004020202020204" pitchFamily="34" charset="0"/>
                <a:cs typeface="Times New Roman" panose="02020603050405020304" pitchFamily="18" charset="0"/>
              </a:rPr>
              <a:t>Exemplo Prático: Ajustar registros em caso de perdas identificadas durante o inventário.</a:t>
            </a:r>
            <a:endParaRPr lang="pt-BR" sz="180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800" b="1" dirty="0">
                <a:solidFill>
                  <a:schemeClr val="tx1"/>
                </a:solidFill>
                <a:latin typeface="+mn-lt"/>
              </a:rPr>
              <a:t>📌 Exemplo prático: Ajustes feitos sem justificativa em estoque de medicamentos geraram apontamento do (s) TCE (s).</a:t>
            </a:r>
          </a:p>
        </p:txBody>
      </p:sp>
    </p:spTree>
    <p:extLst>
      <p:ext uri="{BB962C8B-B14F-4D97-AF65-F5344CB8AC3E}">
        <p14:creationId xmlns:p14="http://schemas.microsoft.com/office/powerpoint/2010/main" val="29620050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CB1441E-B632-AAFD-9A6F-474C8368AF6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CF24D6E-0047-66F6-345D-4C2CD9D1C799}"/>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669864B9-24EC-0C8C-2186-493C3769DF5A}"/>
              </a:ext>
            </a:extLst>
          </p:cNvPr>
          <p:cNvSpPr txBox="1"/>
          <p:nvPr/>
        </p:nvSpPr>
        <p:spPr>
          <a:xfrm>
            <a:off x="71503" y="84474"/>
            <a:ext cx="8730973" cy="369332"/>
          </a:xfrm>
          <a:prstGeom prst="rect">
            <a:avLst/>
          </a:prstGeom>
          <a:noFill/>
        </p:spPr>
        <p:txBody>
          <a:bodyPr wrap="square">
            <a:spAutoFit/>
          </a:bodyPr>
          <a:lstStyle/>
          <a:p>
            <a:r>
              <a:rPr lang="pt-BR" sz="1800" b="1" dirty="0"/>
              <a:t>3 – Armazenamento: h) Auditoria simplificada</a:t>
            </a:r>
            <a:endParaRPr lang="pt-BR" sz="1800" b="1" dirty="0">
              <a:latin typeface="Rawline regular "/>
            </a:endParaRPr>
          </a:p>
        </p:txBody>
      </p:sp>
      <p:sp>
        <p:nvSpPr>
          <p:cNvPr id="4" name="CaixaDeTexto 3">
            <a:extLst>
              <a:ext uri="{FF2B5EF4-FFF2-40B4-BE49-F238E27FC236}">
                <a16:creationId xmlns:a16="http://schemas.microsoft.com/office/drawing/2014/main" id="{53075DB4-9B1A-4CA5-61A4-99D9BB5A9980}"/>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DF95E687-8100-8EFE-AAF9-0964CEA08326}"/>
              </a:ext>
            </a:extLst>
          </p:cNvPr>
          <p:cNvSpPr txBox="1">
            <a:spLocks/>
          </p:cNvSpPr>
          <p:nvPr/>
        </p:nvSpPr>
        <p:spPr>
          <a:xfrm>
            <a:off x="79248" y="576072"/>
            <a:ext cx="8442960" cy="372770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n-lt"/>
              </a:rPr>
              <a:t>📝 Definição: Verificação periódica por amostragem dos principais itens armazenados.</a:t>
            </a:r>
          </a:p>
          <a:p>
            <a:pPr algn="l">
              <a:defRPr sz="1800"/>
            </a:pPr>
            <a:endParaRPr lang="pt-BR" sz="1800" b="1" dirty="0">
              <a:solidFill>
                <a:schemeClr val="tx1"/>
              </a:solidFill>
              <a:latin typeface="+mn-lt"/>
            </a:endParaRP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Procedimentos de auditoria e suas importâncias.</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Procedimentos de auditoria simplificada para garantir a conformidade dos processos de almoxarifado.</a:t>
            </a:r>
          </a:p>
          <a:p>
            <a:pPr algn="l">
              <a:lnSpc>
                <a:spcPct val="150000"/>
              </a:lnSpc>
              <a:spcAft>
                <a:spcPts val="800"/>
              </a:spcAft>
            </a:pPr>
            <a:r>
              <a:rPr lang="pt-BR" sz="1800" b="1" dirty="0"/>
              <a:t>📘</a:t>
            </a:r>
            <a:r>
              <a:rPr lang="pt-BR" sz="1800" b="1" kern="100" dirty="0">
                <a:solidFill>
                  <a:schemeClr val="tx1"/>
                </a:solidFill>
                <a:latin typeface="+mn-lt"/>
                <a:ea typeface="Aptos" panose="020B0004020202020204" pitchFamily="34" charset="0"/>
                <a:cs typeface="Times New Roman" panose="02020603050405020304" pitchFamily="18" charset="0"/>
              </a:rPr>
              <a:t> </a:t>
            </a:r>
            <a:r>
              <a:rPr lang="pt-BR" sz="1800" b="1" kern="100" dirty="0">
                <a:solidFill>
                  <a:schemeClr val="accent1">
                    <a:lumMod val="75000"/>
                  </a:schemeClr>
                </a:solidFill>
                <a:latin typeface="+mn-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MCASP</a:t>
            </a:r>
            <a:r>
              <a:rPr lang="pt-BR" sz="1800" b="1" kern="100" dirty="0">
                <a:solidFill>
                  <a:schemeClr val="tx1"/>
                </a:solidFill>
                <a:latin typeface="+mn-lt"/>
                <a:ea typeface="Aptos" panose="020B0004020202020204" pitchFamily="34" charset="0"/>
                <a:cs typeface="Times New Roman" panose="02020603050405020304" pitchFamily="18" charset="0"/>
              </a:rPr>
              <a:t> e normas internas de controle.</a:t>
            </a:r>
          </a:p>
          <a:p>
            <a:pPr algn="l">
              <a:defRPr sz="1800"/>
            </a:pPr>
            <a:r>
              <a:rPr lang="pt-BR" sz="1800" b="1" dirty="0">
                <a:solidFill>
                  <a:schemeClr val="tx1"/>
                </a:solidFill>
                <a:latin typeface="+mn-lt"/>
              </a:rPr>
              <a:t>📌 Exemplo prático: Verificação amostral detectou divergência em lotes de pneus recebidos.</a:t>
            </a:r>
          </a:p>
        </p:txBody>
      </p:sp>
    </p:spTree>
    <p:extLst>
      <p:ext uri="{BB962C8B-B14F-4D97-AF65-F5344CB8AC3E}">
        <p14:creationId xmlns:p14="http://schemas.microsoft.com/office/powerpoint/2010/main" val="8038740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D1624FC-713B-D19C-3007-F4E77B97F67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B095727-A11A-3936-99C7-7DF02A07B2C0}"/>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28FD9EE7-D58A-AD18-FCA4-2C7932DD2DB1}"/>
              </a:ext>
            </a:extLst>
          </p:cNvPr>
          <p:cNvSpPr txBox="1"/>
          <p:nvPr/>
        </p:nvSpPr>
        <p:spPr>
          <a:xfrm>
            <a:off x="71503" y="84474"/>
            <a:ext cx="8730973" cy="369332"/>
          </a:xfrm>
          <a:prstGeom prst="rect">
            <a:avLst/>
          </a:prstGeom>
          <a:noFill/>
        </p:spPr>
        <p:txBody>
          <a:bodyPr wrap="square">
            <a:spAutoFit/>
          </a:bodyPr>
          <a:lstStyle/>
          <a:p>
            <a:r>
              <a:rPr lang="pt-BR" sz="1800" b="1" dirty="0"/>
              <a:t>3 – Armazenamento: i) Segurança no almoxarifado</a:t>
            </a:r>
            <a:endParaRPr lang="pt-BR" sz="1800" b="1" dirty="0">
              <a:latin typeface="Rawline regular "/>
            </a:endParaRPr>
          </a:p>
        </p:txBody>
      </p:sp>
      <p:sp>
        <p:nvSpPr>
          <p:cNvPr id="4" name="CaixaDeTexto 3">
            <a:extLst>
              <a:ext uri="{FF2B5EF4-FFF2-40B4-BE49-F238E27FC236}">
                <a16:creationId xmlns:a16="http://schemas.microsoft.com/office/drawing/2014/main" id="{94C8919C-ACA1-DF84-8B89-C982785D3DE9}"/>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828EE02B-0725-1E1B-490B-7A2E8F550C42}"/>
              </a:ext>
            </a:extLst>
          </p:cNvPr>
          <p:cNvSpPr txBox="1">
            <a:spLocks/>
          </p:cNvSpPr>
          <p:nvPr/>
        </p:nvSpPr>
        <p:spPr>
          <a:xfrm>
            <a:off x="54864" y="478536"/>
            <a:ext cx="8577072" cy="3886199"/>
          </a:xfrm>
          <a:prstGeom prst="rect">
            <a:avLst/>
          </a:prstGeom>
          <a:noFill/>
          <a:ln>
            <a:noFill/>
          </a:ln>
        </p:spPr>
        <p:txBody>
          <a:bodyPr spcFirstLastPara="1" wrap="square" lIns="91425" tIns="91425" rIns="91425" bIns="91425" anchor="t" anchorCtr="0">
            <a:normAutofit fontScale="77500" lnSpcReduction="2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160000"/>
              </a:lnSpc>
              <a:defRPr sz="1800"/>
            </a:pPr>
            <a:r>
              <a:rPr lang="pt-BR" sz="2300" b="1" dirty="0">
                <a:solidFill>
                  <a:schemeClr val="tx1"/>
                </a:solidFill>
                <a:latin typeface="+mn-lt"/>
              </a:rPr>
              <a:t>📝 Definição: Controle de acesso, câmeras e vigilância para evitar desvios.</a:t>
            </a:r>
          </a:p>
          <a:p>
            <a:pPr marL="400050" indent="-285750" algn="l">
              <a:lnSpc>
                <a:spcPct val="160000"/>
              </a:lnSpc>
              <a:spcAft>
                <a:spcPts val="800"/>
              </a:spcAft>
              <a:buFont typeface="Wingdings" panose="05000000000000000000" pitchFamily="2" charset="2"/>
              <a:buChar char="ü"/>
            </a:pPr>
            <a:r>
              <a:rPr lang="pt-BR" sz="2300" b="1" kern="100" dirty="0">
                <a:solidFill>
                  <a:schemeClr val="tx1"/>
                </a:solidFill>
                <a:latin typeface="+mn-lt"/>
                <a:ea typeface="Aptos" panose="020B0004020202020204" pitchFamily="34" charset="0"/>
                <a:cs typeface="Times New Roman" panose="02020603050405020304" pitchFamily="18" charset="0"/>
              </a:rPr>
              <a:t>Medidas de segurança e prevenção de perdas.</a:t>
            </a:r>
          </a:p>
          <a:p>
            <a:pPr algn="l">
              <a:lnSpc>
                <a:spcPct val="160000"/>
              </a:lnSpc>
              <a:spcAft>
                <a:spcPts val="800"/>
              </a:spcAft>
              <a:buFont typeface="Wingdings" panose="05000000000000000000" pitchFamily="2" charset="2"/>
              <a:buChar char="ü"/>
            </a:pPr>
            <a:r>
              <a:rPr lang="pt-BR" sz="2300" b="1" kern="100" dirty="0">
                <a:solidFill>
                  <a:schemeClr val="tx1"/>
                </a:solidFill>
                <a:latin typeface="+mn-lt"/>
                <a:ea typeface="Aptos" panose="020B0004020202020204" pitchFamily="34" charset="0"/>
                <a:cs typeface="Times New Roman" panose="02020603050405020304" pitchFamily="18" charset="0"/>
              </a:rPr>
              <a:t>Medidas para garantir a segurança dos materiais e das pessoas no ambiente do almoxarifado.</a:t>
            </a:r>
          </a:p>
          <a:p>
            <a:pPr algn="l">
              <a:lnSpc>
                <a:spcPct val="160000"/>
              </a:lnSpc>
              <a:spcAft>
                <a:spcPts val="800"/>
              </a:spcAft>
            </a:pPr>
            <a:r>
              <a:rPr lang="pt-BR" sz="2300" b="1" dirty="0">
                <a:solidFill>
                  <a:schemeClr val="tx1"/>
                </a:solidFill>
                <a:latin typeface="+mn-lt"/>
              </a:rPr>
              <a:t>📜 </a:t>
            </a:r>
            <a:r>
              <a:rPr lang="pt-BR" sz="2300" b="1" kern="100" dirty="0">
                <a:solidFill>
                  <a:schemeClr val="tx1"/>
                </a:solidFill>
                <a:latin typeface="+mn-lt"/>
                <a:ea typeface="Aptos" panose="020B0004020202020204" pitchFamily="34" charset="0"/>
                <a:cs typeface="Times New Roman" panose="02020603050405020304" pitchFamily="18" charset="0"/>
              </a:rPr>
              <a:t>Legislação: Normativas de segurança e saúde ocupacional </a:t>
            </a:r>
            <a:r>
              <a:rPr lang="pt-BR" sz="2300" b="1" kern="100" dirty="0">
                <a:solidFill>
                  <a:schemeClr val="accent1">
                    <a:lumMod val="75000"/>
                  </a:schemeClr>
                </a:solidFill>
                <a:latin typeface="+mn-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t>
            </a:r>
            <a:r>
              <a:rPr lang="pt-BR" sz="2300" b="1" kern="100" dirty="0" err="1">
                <a:solidFill>
                  <a:schemeClr val="accent1">
                    <a:lumMod val="75000"/>
                  </a:schemeClr>
                </a:solidFill>
                <a:latin typeface="+mn-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NRs</a:t>
            </a:r>
            <a:r>
              <a:rPr lang="pt-BR" sz="2300" b="1" kern="100" dirty="0">
                <a:solidFill>
                  <a:schemeClr val="accent1">
                    <a:lumMod val="75000"/>
                  </a:schemeClr>
                </a:solidFill>
                <a:latin typeface="+mn-l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t>
            </a:r>
            <a:endParaRPr lang="pt-BR" sz="2300" b="1" kern="100" dirty="0">
              <a:solidFill>
                <a:schemeClr val="accent1">
                  <a:lumMod val="75000"/>
                </a:schemeClr>
              </a:solidFill>
              <a:latin typeface="+mn-lt"/>
              <a:ea typeface="Aptos" panose="020B0004020202020204" pitchFamily="34" charset="0"/>
              <a:cs typeface="Times New Roman" panose="02020603050405020304" pitchFamily="18" charset="0"/>
            </a:endParaRPr>
          </a:p>
          <a:p>
            <a:pPr algn="l">
              <a:lnSpc>
                <a:spcPct val="160000"/>
              </a:lnSpc>
              <a:defRPr sz="1800"/>
            </a:pPr>
            <a:r>
              <a:rPr lang="pt-BR" sz="2300" b="1" dirty="0">
                <a:solidFill>
                  <a:schemeClr val="tx1"/>
                </a:solidFill>
                <a:latin typeface="+mn-lt"/>
              </a:rPr>
              <a:t>📌 Exemplo prático: Roubo de equipamentos registrado em almoxarifado sem controle de entrada e saída.</a:t>
            </a:r>
          </a:p>
          <a:p>
            <a:pPr algn="l">
              <a:defRPr sz="1800"/>
            </a:pPr>
            <a:endParaRPr lang="pt-BR" sz="1300" b="1" dirty="0">
              <a:solidFill>
                <a:schemeClr val="tx1"/>
              </a:solidFill>
              <a:latin typeface="+mn-lt"/>
            </a:endParaRPr>
          </a:p>
          <a:p>
            <a:pPr algn="l">
              <a:defRPr sz="1800"/>
            </a:pPr>
            <a:r>
              <a:rPr lang="pt-BR" sz="1300" b="1" u="sng" kern="100" dirty="0">
                <a:solidFill>
                  <a:schemeClr val="tx1"/>
                </a:solidFill>
                <a:latin typeface="+mn-lt"/>
                <a:ea typeface="Aptos" panose="020B0004020202020204" pitchFamily="34" charset="0"/>
                <a:cs typeface="Times New Roman" panose="02020603050405020304" pitchFamily="18" charset="0"/>
              </a:rPr>
              <a:t>Nota</a:t>
            </a:r>
            <a:r>
              <a:rPr lang="pt-BR" sz="1300" b="1" kern="100" dirty="0">
                <a:solidFill>
                  <a:schemeClr val="tx1"/>
                </a:solidFill>
                <a:latin typeface="+mn-lt"/>
                <a:ea typeface="Aptos" panose="020B0004020202020204" pitchFamily="34" charset="0"/>
                <a:cs typeface="Times New Roman" panose="02020603050405020304" pitchFamily="18" charset="0"/>
              </a:rPr>
              <a:t>: </a:t>
            </a:r>
            <a:r>
              <a:rPr lang="pt-BR" sz="1300" b="1" dirty="0">
                <a:solidFill>
                  <a:schemeClr val="tx1"/>
                </a:solidFill>
                <a:latin typeface="+mn-lt"/>
              </a:rPr>
              <a:t>As Normas Regulamentadoras (NR) são disposições complementares ao Capítulo V (Da Segurança e da Medicina do Trabalho) do Título II da </a:t>
            </a:r>
            <a:r>
              <a:rPr lang="pt-BR" sz="1300" b="1" dirty="0">
                <a:solidFill>
                  <a:srgbClr val="1351B4"/>
                </a:solidFill>
                <a:latin typeface="+mn-lt"/>
                <a:hlinkClick r:id="rId5"/>
              </a:rPr>
              <a:t>Consolidação das Leis do Trabalho (CLT)</a:t>
            </a:r>
            <a:r>
              <a:rPr lang="pt-BR" sz="1300" b="1" dirty="0">
                <a:solidFill>
                  <a:srgbClr val="555555"/>
                </a:solidFill>
                <a:latin typeface="+mn-lt"/>
              </a:rPr>
              <a:t>, </a:t>
            </a:r>
            <a:r>
              <a:rPr lang="pt-BR" sz="1300" b="1" dirty="0">
                <a:solidFill>
                  <a:schemeClr val="tx1"/>
                </a:solidFill>
                <a:latin typeface="+mn-lt"/>
              </a:rPr>
              <a:t>com redação dada pela </a:t>
            </a:r>
            <a:r>
              <a:rPr lang="pt-BR" sz="1300" b="1" dirty="0">
                <a:solidFill>
                  <a:srgbClr val="1351B4"/>
                </a:solidFill>
                <a:latin typeface="+mn-lt"/>
                <a:hlinkClick r:id="rId6"/>
              </a:rPr>
              <a:t>Lei nº 6.514</a:t>
            </a:r>
            <a:r>
              <a:rPr lang="pt-BR" sz="1300" b="1" dirty="0">
                <a:solidFill>
                  <a:srgbClr val="555555"/>
                </a:solidFill>
                <a:latin typeface="+mn-lt"/>
              </a:rPr>
              <a:t>, </a:t>
            </a:r>
            <a:r>
              <a:rPr lang="pt-BR" sz="1300" b="1" dirty="0">
                <a:solidFill>
                  <a:schemeClr val="tx1"/>
                </a:solidFill>
                <a:latin typeface="+mn-lt"/>
              </a:rPr>
              <a:t>de 22 de dezembro de 1977. Consistem em obrigações, direitos e deveres a serem cumpridos por empregadores e trabalhadores com o objetivo de garantir trabalho seguro e sadio, prevenindo a ocorrência de doenças e acidentes de trabalho.</a:t>
            </a:r>
            <a:endParaRPr lang="pt-BR" sz="1300" kern="100" dirty="0">
              <a:solidFill>
                <a:schemeClr val="tx1"/>
              </a:solidFill>
              <a:latin typeface="+mn-lt"/>
              <a:ea typeface="Aptos" panose="020B0004020202020204" pitchFamily="34" charset="0"/>
              <a:cs typeface="Times New Roman" panose="02020603050405020304" pitchFamily="18" charset="0"/>
            </a:endParaRPr>
          </a:p>
          <a:p>
            <a:pPr algn="l">
              <a:defRPr sz="1800"/>
            </a:pPr>
            <a:endParaRPr lang="pt-BR" sz="1800" b="1" dirty="0">
              <a:solidFill>
                <a:schemeClr val="tx1"/>
              </a:solidFill>
              <a:latin typeface="+mj-lt"/>
            </a:endParaRPr>
          </a:p>
        </p:txBody>
      </p:sp>
    </p:spTree>
    <p:extLst>
      <p:ext uri="{BB962C8B-B14F-4D97-AF65-F5344CB8AC3E}">
        <p14:creationId xmlns:p14="http://schemas.microsoft.com/office/powerpoint/2010/main" val="126023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72E78505-D8E5-E210-B26F-1551E8F686A8}"/>
              </a:ext>
            </a:extLst>
          </p:cNvPr>
          <p:cNvSpPr txBox="1"/>
          <p:nvPr/>
        </p:nvSpPr>
        <p:spPr>
          <a:xfrm>
            <a:off x="71503" y="84474"/>
            <a:ext cx="8730973" cy="369332"/>
          </a:xfrm>
          <a:prstGeom prst="rect">
            <a:avLst/>
          </a:prstGeom>
          <a:noFill/>
        </p:spPr>
        <p:txBody>
          <a:bodyPr wrap="square">
            <a:spAutoFit/>
          </a:bodyPr>
          <a:lstStyle/>
          <a:p>
            <a:r>
              <a:rPr lang="pt-BR" sz="1800" b="1" dirty="0"/>
              <a:t>1 – Cuidados nas Aquisições: a) Definição do objeto</a:t>
            </a:r>
            <a:endParaRPr lang="pt-BR" sz="1800" b="1" dirty="0">
              <a:latin typeface="Rawline regular "/>
            </a:endParaRPr>
          </a:p>
        </p:txBody>
      </p:sp>
      <p:sp>
        <p:nvSpPr>
          <p:cNvPr id="4" name="CaixaDeTexto 3">
            <a:extLst>
              <a:ext uri="{FF2B5EF4-FFF2-40B4-BE49-F238E27FC236}">
                <a16:creationId xmlns:a16="http://schemas.microsoft.com/office/drawing/2014/main" id="{F42E3402-65A5-AAFD-8D3F-468E3784B129}"/>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EABC3698-EA75-B2B3-91BC-4C290F6A7636}"/>
              </a:ext>
            </a:extLst>
          </p:cNvPr>
          <p:cNvSpPr txBox="1">
            <a:spLocks/>
          </p:cNvSpPr>
          <p:nvPr/>
        </p:nvSpPr>
        <p:spPr>
          <a:xfrm>
            <a:off x="67056" y="490729"/>
            <a:ext cx="8229600" cy="2167127"/>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t>📝 </a:t>
            </a:r>
            <a:r>
              <a:rPr lang="pt-BR" sz="1800" b="1" dirty="0">
                <a:solidFill>
                  <a:schemeClr val="tx1"/>
                </a:solidFill>
              </a:rPr>
              <a:t>Definição: A descrição clara e objetiva do bem a ser adquirido é fundamental para garantir a transparência e a adequada seleção da proposta mais vantajosa.</a:t>
            </a:r>
          </a:p>
          <a:p>
            <a:pPr algn="l">
              <a:defRPr sz="1800"/>
            </a:pPr>
            <a:endParaRPr lang="pt-BR" sz="1800" b="1" dirty="0"/>
          </a:p>
          <a:p>
            <a:pPr algn="l">
              <a:defRPr sz="1800"/>
            </a:pPr>
            <a:r>
              <a:rPr lang="pt-BR" sz="1800" b="1" dirty="0"/>
              <a:t>📌 </a:t>
            </a:r>
            <a:r>
              <a:rPr lang="pt-BR" sz="1800" b="1" dirty="0">
                <a:solidFill>
                  <a:schemeClr val="tx1"/>
                </a:solidFill>
              </a:rPr>
              <a:t>Exemplo prático: Compra de computadores sem especificar marca, memória, armazenamento e sistema operacional gerou aquisição inadequada ao setor de TI.</a:t>
            </a:r>
          </a:p>
        </p:txBody>
      </p:sp>
      <p:sp>
        <p:nvSpPr>
          <p:cNvPr id="6" name="CaixaDeTexto 5">
            <a:extLst>
              <a:ext uri="{FF2B5EF4-FFF2-40B4-BE49-F238E27FC236}">
                <a16:creationId xmlns:a16="http://schemas.microsoft.com/office/drawing/2014/main" id="{00E207A8-4D27-1D25-9848-ED4B843E5083}"/>
              </a:ext>
            </a:extLst>
          </p:cNvPr>
          <p:cNvSpPr txBox="1"/>
          <p:nvPr/>
        </p:nvSpPr>
        <p:spPr>
          <a:xfrm>
            <a:off x="2307336" y="2558832"/>
            <a:ext cx="4785360" cy="307777"/>
          </a:xfrm>
          <a:prstGeom prst="rect">
            <a:avLst/>
          </a:prstGeom>
          <a:noFill/>
        </p:spPr>
        <p:txBody>
          <a:bodyPr wrap="square">
            <a:spAutoFit/>
          </a:bodyPr>
          <a:lstStyle/>
          <a:p>
            <a:r>
              <a:rPr lang="pt-BR" b="1" dirty="0"/>
              <a:t>Boas Práticas na Elaboração do Objeto:</a:t>
            </a:r>
          </a:p>
        </p:txBody>
      </p:sp>
      <p:sp>
        <p:nvSpPr>
          <p:cNvPr id="7" name="Content Placeholder 2">
            <a:extLst>
              <a:ext uri="{FF2B5EF4-FFF2-40B4-BE49-F238E27FC236}">
                <a16:creationId xmlns:a16="http://schemas.microsoft.com/office/drawing/2014/main" id="{E3298337-83BE-5673-1D1D-34B12D629A11}"/>
              </a:ext>
            </a:extLst>
          </p:cNvPr>
          <p:cNvSpPr txBox="1">
            <a:spLocks/>
          </p:cNvSpPr>
          <p:nvPr/>
        </p:nvSpPr>
        <p:spPr>
          <a:xfrm>
            <a:off x="79248" y="2977897"/>
            <a:ext cx="8955024" cy="1386839"/>
          </a:xfrm>
          <a:prstGeom prst="rect">
            <a:avLst/>
          </a:prstGeom>
          <a:noFill/>
          <a:ln>
            <a:noFill/>
          </a:ln>
        </p:spPr>
        <p:txBody>
          <a:bodyPr spcFirstLastPara="1" wrap="square" lIns="91425" tIns="91425" rIns="91425" bIns="91425" anchor="t" anchorCtr="0">
            <a:normAutofit fontScale="25000" lnSpcReduction="2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buFont typeface="Arial" panose="020B0604020202020204" pitchFamily="34" charset="0"/>
              <a:buChar char="•"/>
              <a:defRPr sz="1800"/>
            </a:pPr>
            <a:r>
              <a:rPr lang="pt-BR" sz="5600" b="1" dirty="0">
                <a:solidFill>
                  <a:schemeClr val="tx1"/>
                </a:solidFill>
              </a:rPr>
              <a:t>Utilizar descrições padronizadas (</a:t>
            </a:r>
            <a:r>
              <a:rPr lang="pt-BR" sz="5600" b="1" dirty="0" err="1">
                <a:solidFill>
                  <a:schemeClr val="tx1"/>
                </a:solidFill>
              </a:rPr>
              <a:t>ex</a:t>
            </a:r>
            <a:r>
              <a:rPr lang="pt-BR" sz="5600" b="1" dirty="0">
                <a:solidFill>
                  <a:schemeClr val="tx1"/>
                </a:solidFill>
              </a:rPr>
              <a:t>: Catálogo de Materiais do Governo Federal).</a:t>
            </a:r>
          </a:p>
          <a:p>
            <a:pPr marL="114300" indent="0" algn="l">
              <a:defRPr sz="1800"/>
            </a:pPr>
            <a:endParaRPr lang="pt-BR" sz="5600" b="1" dirty="0">
              <a:solidFill>
                <a:schemeClr val="tx1"/>
              </a:solidFill>
            </a:endParaRPr>
          </a:p>
          <a:p>
            <a:pPr algn="l">
              <a:buFont typeface="Arial" panose="020B0604020202020204" pitchFamily="34" charset="0"/>
              <a:buChar char="•"/>
              <a:defRPr sz="1800"/>
            </a:pPr>
            <a:r>
              <a:rPr lang="pt-BR" sz="5600" b="1" dirty="0">
                <a:solidFill>
                  <a:schemeClr val="tx1"/>
                </a:solidFill>
              </a:rPr>
              <a:t>Conferir se há itens obsoletos ou desnecessários incluídos no Termo de Referência.</a:t>
            </a:r>
          </a:p>
          <a:p>
            <a:pPr algn="l">
              <a:buFont typeface="Arial" panose="020B0604020202020204" pitchFamily="34" charset="0"/>
              <a:buChar char="•"/>
              <a:defRPr sz="1800"/>
            </a:pPr>
            <a:endParaRPr lang="pt-BR" sz="7200" b="1" dirty="0">
              <a:solidFill>
                <a:schemeClr val="tx1"/>
              </a:solidFill>
            </a:endParaRPr>
          </a:p>
          <a:p>
            <a:pPr algn="l">
              <a:lnSpc>
                <a:spcPct val="150000"/>
              </a:lnSpc>
              <a:spcAft>
                <a:spcPts val="800"/>
              </a:spcAft>
            </a:pPr>
            <a:r>
              <a:rPr lang="pt-BR" sz="4000" b="1" dirty="0">
                <a:solidFill>
                  <a:schemeClr val="tx1"/>
                </a:solidFill>
              </a:rPr>
              <a:t>Nota: </a:t>
            </a:r>
            <a:r>
              <a:rPr lang="pt-BR" sz="4000" b="1" kern="100" dirty="0">
                <a:solidFill>
                  <a:schemeClr val="tx1"/>
                </a:solidFill>
                <a:ea typeface="Aptos" panose="020B0004020202020204" pitchFamily="34" charset="0"/>
                <a:cs typeface="Times New Roman" panose="02020603050405020304" pitchFamily="18" charset="0"/>
              </a:rPr>
              <a:t>Especificação clara na licitação e detalhamento preciso</a:t>
            </a:r>
            <a:r>
              <a:rPr lang="pt-BR" sz="4000" b="1" dirty="0">
                <a:solidFill>
                  <a:schemeClr val="tx1"/>
                </a:solidFill>
                <a:ea typeface="Aptos" panose="020B0004020202020204" pitchFamily="34" charset="0"/>
                <a:cs typeface="Times New Roman" panose="02020603050405020304" pitchFamily="18" charset="0"/>
              </a:rPr>
              <a:t> do objeto para evitar ambiguidades e possíveis questionamentos.</a:t>
            </a:r>
            <a:endParaRPr lang="pt-BR" sz="4000" b="1" kern="100" dirty="0">
              <a:solidFill>
                <a:schemeClr val="tx1"/>
              </a:solidFill>
              <a:ea typeface="Aptos" panose="020B0004020202020204" pitchFamily="34" charset="0"/>
              <a:cs typeface="Times New Roman" panose="02020603050405020304" pitchFamily="18" charset="0"/>
            </a:endParaRPr>
          </a:p>
          <a:p>
            <a:pPr algn="l">
              <a:lnSpc>
                <a:spcPct val="150000"/>
              </a:lnSpc>
              <a:spcAft>
                <a:spcPts val="800"/>
              </a:spcAft>
            </a:pPr>
            <a:r>
              <a:rPr lang="pt-BR" sz="4000" b="1" kern="100" dirty="0">
                <a:solidFill>
                  <a:schemeClr val="tx1"/>
                </a:solidFill>
                <a:ea typeface="Aptos" panose="020B0004020202020204" pitchFamily="34" charset="0"/>
                <a:cs typeface="Times New Roman" panose="02020603050405020304" pitchFamily="18" charset="0"/>
              </a:rPr>
              <a:t>Referência Legal: </a:t>
            </a:r>
            <a:r>
              <a:rPr lang="pt-BR" sz="4000" b="1" kern="100" dirty="0">
                <a:ea typeface="Aptos" panose="020B0004020202020204" pitchFamily="34" charset="0"/>
                <a:cs typeface="Times New Roman" panose="02020603050405020304" pitchFamily="18" charset="0"/>
                <a:hlinkClick r:id="rId4"/>
              </a:rPr>
              <a:t>Art. 6º, inciso I da Lei 14.133/2021</a:t>
            </a:r>
            <a:r>
              <a:rPr lang="pt-BR" sz="4000" b="1" kern="100" dirty="0">
                <a:ea typeface="Aptos" panose="020B0004020202020204" pitchFamily="34" charset="0"/>
                <a:cs typeface="Times New Roman" panose="02020603050405020304" pitchFamily="18" charset="0"/>
              </a:rPr>
              <a:t>, e </a:t>
            </a:r>
            <a:r>
              <a:rPr lang="pt-BR" sz="4000" b="1" kern="100" dirty="0">
                <a:ea typeface="Aptos" panose="020B0004020202020204" pitchFamily="34" charset="0"/>
                <a:cs typeface="Times New Roman" panose="02020603050405020304" pitchFamily="18" charset="0"/>
                <a:hlinkClick r:id="rId5"/>
              </a:rPr>
              <a:t>Art. 40.</a:t>
            </a:r>
            <a:endParaRPr lang="pt-BR" sz="4000" b="1" kern="100" dirty="0">
              <a:ea typeface="Aptos" panose="020B0004020202020204" pitchFamily="34" charset="0"/>
              <a:cs typeface="Times New Roman" panose="02020603050405020304" pitchFamily="18" charset="0"/>
            </a:endParaRPr>
          </a:p>
          <a:p>
            <a:pPr marL="114300" indent="0" algn="l">
              <a:defRPr sz="1800"/>
            </a:pPr>
            <a:endParaRPr lang="pt-BR" sz="1800" b="1"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5C4BDB5-1FA2-E40D-5600-DF98A026C4F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8E19CB9-4352-A516-8F65-8ACCCF2E8B04}"/>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37954AD4-F17D-AC55-1CF7-8E7B7BDD1FBD}"/>
              </a:ext>
            </a:extLst>
          </p:cNvPr>
          <p:cNvSpPr txBox="1"/>
          <p:nvPr/>
        </p:nvSpPr>
        <p:spPr>
          <a:xfrm>
            <a:off x="71503" y="84474"/>
            <a:ext cx="8730973" cy="369332"/>
          </a:xfrm>
          <a:prstGeom prst="rect">
            <a:avLst/>
          </a:prstGeom>
          <a:noFill/>
        </p:spPr>
        <p:txBody>
          <a:bodyPr wrap="square">
            <a:spAutoFit/>
          </a:bodyPr>
          <a:lstStyle/>
          <a:p>
            <a:r>
              <a:rPr lang="pt-BR" sz="1800" b="1" dirty="0"/>
              <a:t>4 – Distribuição: a) Requisições e romaneios internos</a:t>
            </a:r>
            <a:endParaRPr lang="pt-BR" sz="1800" b="1" dirty="0">
              <a:latin typeface="Rawline regular "/>
            </a:endParaRPr>
          </a:p>
        </p:txBody>
      </p:sp>
      <p:sp>
        <p:nvSpPr>
          <p:cNvPr id="4" name="CaixaDeTexto 3">
            <a:extLst>
              <a:ext uri="{FF2B5EF4-FFF2-40B4-BE49-F238E27FC236}">
                <a16:creationId xmlns:a16="http://schemas.microsoft.com/office/drawing/2014/main" id="{CD34AE4A-749E-D878-A247-6B97E7DC2F6F}"/>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78352006-D6BE-5C37-4228-E326243CD436}"/>
              </a:ext>
            </a:extLst>
          </p:cNvPr>
          <p:cNvSpPr txBox="1">
            <a:spLocks/>
          </p:cNvSpPr>
          <p:nvPr/>
        </p:nvSpPr>
        <p:spPr>
          <a:xfrm>
            <a:off x="79248" y="502919"/>
            <a:ext cx="8906256" cy="38496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750" b="1" dirty="0">
                <a:solidFill>
                  <a:schemeClr val="tx1"/>
                </a:solidFill>
                <a:latin typeface="+mn-lt"/>
              </a:rPr>
              <a:t>📝 Definição: Documentos que formalizam a solicitação e comprovam a entrega.</a:t>
            </a:r>
          </a:p>
          <a:p>
            <a:pPr algn="l">
              <a:lnSpc>
                <a:spcPct val="150000"/>
              </a:lnSpc>
              <a:spcAft>
                <a:spcPts val="800"/>
              </a:spcAft>
            </a:pPr>
            <a:r>
              <a:rPr lang="pt-BR" sz="1750" b="1" dirty="0">
                <a:latin typeface="+mn-lt"/>
              </a:rPr>
              <a:t>📘 </a:t>
            </a:r>
            <a:r>
              <a:rPr lang="pt-BR" sz="1750" b="1" kern="100" dirty="0">
                <a:solidFill>
                  <a:schemeClr val="tx1"/>
                </a:solidFill>
                <a:latin typeface="+mn-lt"/>
                <a:ea typeface="Aptos" panose="020B0004020202020204" pitchFamily="34" charset="0"/>
                <a:cs typeface="Times New Roman" panose="02020603050405020304" pitchFamily="18" charset="0"/>
              </a:rPr>
              <a:t>Procedimentos para a distribuição eficiente de materiais aos setores requisitantes, Normas internas e manuais de procedimentos.</a:t>
            </a:r>
          </a:p>
          <a:p>
            <a:pPr algn="l">
              <a:lnSpc>
                <a:spcPct val="150000"/>
              </a:lnSpc>
              <a:spcAft>
                <a:spcPts val="800"/>
              </a:spcAft>
            </a:pPr>
            <a:r>
              <a:rPr lang="pt-BR" sz="1750" b="1" dirty="0">
                <a:latin typeface="+mn-lt"/>
              </a:rPr>
              <a:t>📘 </a:t>
            </a:r>
            <a:r>
              <a:rPr lang="pt-BR" sz="1750" b="1" kern="100" dirty="0">
                <a:solidFill>
                  <a:schemeClr val="tx1"/>
                </a:solidFill>
                <a:latin typeface="+mn-lt"/>
                <a:ea typeface="Aptos" panose="020B0004020202020204" pitchFamily="34" charset="0"/>
                <a:cs typeface="Times New Roman" panose="02020603050405020304" pitchFamily="18" charset="0"/>
              </a:rPr>
              <a:t>Processo de requisição e documentação necessária para formalização e controle das requisições internas de materiais.</a:t>
            </a:r>
          </a:p>
          <a:p>
            <a:pPr algn="l">
              <a:lnSpc>
                <a:spcPct val="150000"/>
              </a:lnSpc>
              <a:spcAft>
                <a:spcPts val="800"/>
              </a:spcAft>
            </a:pPr>
            <a:r>
              <a:rPr lang="pt-BR" sz="1750" b="1" dirty="0">
                <a:solidFill>
                  <a:schemeClr val="tx1"/>
                </a:solidFill>
                <a:latin typeface="+mn-lt"/>
              </a:rPr>
              <a:t>📌</a:t>
            </a:r>
            <a:r>
              <a:rPr lang="pt-BR" sz="1750" b="1" kern="100" dirty="0">
                <a:solidFill>
                  <a:schemeClr val="tx1"/>
                </a:solidFill>
                <a:latin typeface="+mn-lt"/>
                <a:ea typeface="Aptos" panose="020B0004020202020204" pitchFamily="34" charset="0"/>
                <a:cs typeface="Times New Roman" panose="02020603050405020304" pitchFamily="18" charset="0"/>
              </a:rPr>
              <a:t> Exemplo Prático: Criar formulários padronizados para requisição de materiais</a:t>
            </a:r>
            <a:r>
              <a:rPr lang="pt-BR" sz="1750" kern="100" dirty="0">
                <a:solidFill>
                  <a:schemeClr val="tx1"/>
                </a:solidFill>
                <a:latin typeface="+mn-lt"/>
                <a:ea typeface="Aptos" panose="020B0004020202020204" pitchFamily="34" charset="0"/>
                <a:cs typeface="Times New Roman" panose="02020603050405020304" pitchFamily="18" charset="0"/>
              </a:rPr>
              <a:t>.</a:t>
            </a:r>
            <a:endParaRPr lang="pt-BR" sz="1750" b="1" dirty="0">
              <a:solidFill>
                <a:schemeClr val="tx1"/>
              </a:solidFill>
              <a:latin typeface="+mn-lt"/>
            </a:endParaRPr>
          </a:p>
          <a:p>
            <a:pPr algn="l">
              <a:defRPr sz="1800"/>
            </a:pPr>
            <a:r>
              <a:rPr lang="pt-BR" sz="1750" b="1" dirty="0">
                <a:solidFill>
                  <a:schemeClr val="tx1"/>
                </a:solidFill>
                <a:latin typeface="+mn-lt"/>
              </a:rPr>
              <a:t>📌 Exemplo prático: Departamento solicitou 10 caixas de papel, mas romaneio registrou 15 — desvio identificado posteriormente.</a:t>
            </a:r>
          </a:p>
        </p:txBody>
      </p:sp>
    </p:spTree>
    <p:extLst>
      <p:ext uri="{BB962C8B-B14F-4D97-AF65-F5344CB8AC3E}">
        <p14:creationId xmlns:p14="http://schemas.microsoft.com/office/powerpoint/2010/main" val="3750993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7CA18B5-F0F3-4CB2-D8A6-B7505881B9B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4132DFF-126C-EA0F-58F4-E77D52EBD1BB}"/>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273D958E-795C-94EE-49CE-A449AFC149D7}"/>
              </a:ext>
            </a:extLst>
          </p:cNvPr>
          <p:cNvSpPr txBox="1"/>
          <p:nvPr/>
        </p:nvSpPr>
        <p:spPr>
          <a:xfrm>
            <a:off x="71503" y="84474"/>
            <a:ext cx="8730973" cy="369332"/>
          </a:xfrm>
          <a:prstGeom prst="rect">
            <a:avLst/>
          </a:prstGeom>
          <a:noFill/>
        </p:spPr>
        <p:txBody>
          <a:bodyPr wrap="square">
            <a:spAutoFit/>
          </a:bodyPr>
          <a:lstStyle/>
          <a:p>
            <a:r>
              <a:rPr lang="pt-BR" sz="1800" b="1" dirty="0"/>
              <a:t>4 – Distribuição: b) Formas de entrega</a:t>
            </a:r>
            <a:endParaRPr lang="pt-BR" sz="1800" b="1" dirty="0">
              <a:latin typeface="Rawline regular "/>
            </a:endParaRPr>
          </a:p>
        </p:txBody>
      </p:sp>
      <p:sp>
        <p:nvSpPr>
          <p:cNvPr id="4" name="CaixaDeTexto 3">
            <a:extLst>
              <a:ext uri="{FF2B5EF4-FFF2-40B4-BE49-F238E27FC236}">
                <a16:creationId xmlns:a16="http://schemas.microsoft.com/office/drawing/2014/main" id="{AEF7D092-B826-2409-4F30-59C70A5B9514}"/>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5FC62545-69EB-7B57-2E48-7D2D82126480}"/>
              </a:ext>
            </a:extLst>
          </p:cNvPr>
          <p:cNvSpPr txBox="1">
            <a:spLocks/>
          </p:cNvSpPr>
          <p:nvPr/>
        </p:nvSpPr>
        <p:spPr>
          <a:xfrm>
            <a:off x="54863" y="405385"/>
            <a:ext cx="8730973" cy="384962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700" b="1" dirty="0">
                <a:solidFill>
                  <a:schemeClr val="tx1"/>
                </a:solidFill>
                <a:latin typeface="+mn-lt"/>
              </a:rPr>
              <a:t>📝 Definição: Preferência por entregas com protocolo de recebimento e identificação.</a:t>
            </a:r>
          </a:p>
          <a:p>
            <a:pPr algn="l">
              <a:lnSpc>
                <a:spcPct val="150000"/>
              </a:lnSpc>
              <a:spcAft>
                <a:spcPts val="800"/>
              </a:spcAft>
              <a:buFont typeface="Wingdings" panose="05000000000000000000" pitchFamily="2" charset="2"/>
              <a:buChar char="ü"/>
            </a:pPr>
            <a:r>
              <a:rPr lang="pt-BR" sz="1700" b="1" kern="100" dirty="0">
                <a:solidFill>
                  <a:schemeClr val="tx1"/>
                </a:solidFill>
                <a:latin typeface="+mn-lt"/>
                <a:ea typeface="Aptos" panose="020B0004020202020204" pitchFamily="34" charset="0"/>
                <a:cs typeface="Times New Roman" panose="02020603050405020304" pitchFamily="18" charset="0"/>
              </a:rPr>
              <a:t>Modalidades de entrega e suas características.</a:t>
            </a:r>
          </a:p>
          <a:p>
            <a:pPr algn="l">
              <a:lnSpc>
                <a:spcPct val="150000"/>
              </a:lnSpc>
              <a:spcAft>
                <a:spcPts val="800"/>
              </a:spcAft>
              <a:buFont typeface="Wingdings" panose="05000000000000000000" pitchFamily="2" charset="2"/>
              <a:buChar char="ü"/>
            </a:pPr>
            <a:r>
              <a:rPr lang="pt-BR" sz="1700" b="1" dirty="0">
                <a:solidFill>
                  <a:schemeClr val="tx1"/>
                </a:solidFill>
                <a:latin typeface="+mn-lt"/>
                <a:ea typeface="Aptos" panose="020B0004020202020204" pitchFamily="34" charset="0"/>
                <a:cs typeface="Times New Roman" panose="02020603050405020304" pitchFamily="18" charset="0"/>
              </a:rPr>
              <a:t>Definição clara de responsabilidades.</a:t>
            </a:r>
          </a:p>
          <a:p>
            <a:pPr algn="l">
              <a:lnSpc>
                <a:spcPct val="150000"/>
              </a:lnSpc>
              <a:spcAft>
                <a:spcPts val="800"/>
              </a:spcAft>
            </a:pPr>
            <a:r>
              <a:rPr lang="pt-BR" sz="1700" b="1" dirty="0">
                <a:latin typeface="+mn-lt"/>
              </a:rPr>
              <a:t>📘 </a:t>
            </a:r>
            <a:r>
              <a:rPr lang="pt-BR" sz="1700" b="1" kern="100" dirty="0">
                <a:solidFill>
                  <a:schemeClr val="tx1"/>
                </a:solidFill>
                <a:latin typeface="+mn-lt"/>
                <a:ea typeface="Aptos" panose="020B0004020202020204" pitchFamily="34" charset="0"/>
                <a:cs typeface="Times New Roman" panose="02020603050405020304" pitchFamily="18" charset="0"/>
              </a:rPr>
              <a:t>Métodos para entrega eficiente e segura dos materiais requisitados, Normas internas de controle.</a:t>
            </a:r>
          </a:p>
          <a:p>
            <a:pPr algn="l">
              <a:lnSpc>
                <a:spcPct val="150000"/>
              </a:lnSpc>
              <a:spcAft>
                <a:spcPts val="800"/>
              </a:spcAft>
            </a:pPr>
            <a:r>
              <a:rPr lang="pt-BR" sz="1700" b="1" dirty="0">
                <a:solidFill>
                  <a:schemeClr val="tx1"/>
                </a:solidFill>
                <a:latin typeface="+mn-lt"/>
              </a:rPr>
              <a:t>📌</a:t>
            </a:r>
            <a:r>
              <a:rPr lang="pt-BR" sz="1700" b="1" kern="100" dirty="0">
                <a:solidFill>
                  <a:schemeClr val="tx1"/>
                </a:solidFill>
                <a:latin typeface="+mn-lt"/>
                <a:ea typeface="Aptos" panose="020B0004020202020204" pitchFamily="34" charset="0"/>
                <a:cs typeface="Times New Roman" panose="02020603050405020304" pitchFamily="18" charset="0"/>
              </a:rPr>
              <a:t> Exemplo Prático: Definir se a entrega será feita por transporte próprio ou terceirizado, considerando custos e prazos.</a:t>
            </a:r>
            <a:endParaRPr lang="pt-BR" sz="170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700" b="1" dirty="0">
                <a:solidFill>
                  <a:schemeClr val="tx1"/>
                </a:solidFill>
                <a:latin typeface="+mn-lt"/>
              </a:rPr>
              <a:t>📌 Exemplo prático: Entregas feitas sem assinatura dificultaram rastreamento de extravios.</a:t>
            </a:r>
          </a:p>
        </p:txBody>
      </p:sp>
    </p:spTree>
    <p:extLst>
      <p:ext uri="{BB962C8B-B14F-4D97-AF65-F5344CB8AC3E}">
        <p14:creationId xmlns:p14="http://schemas.microsoft.com/office/powerpoint/2010/main" val="26051519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B9F2E09-61B8-F03C-3FC1-1A5A648380F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DF0BCDF-4A2E-4936-8966-726B4C3E2049}"/>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1963A5F3-E8FB-6213-650E-034AB83B37F6}"/>
              </a:ext>
            </a:extLst>
          </p:cNvPr>
          <p:cNvSpPr txBox="1"/>
          <p:nvPr/>
        </p:nvSpPr>
        <p:spPr>
          <a:xfrm>
            <a:off x="71503" y="84474"/>
            <a:ext cx="8730973" cy="369332"/>
          </a:xfrm>
          <a:prstGeom prst="rect">
            <a:avLst/>
          </a:prstGeom>
          <a:noFill/>
        </p:spPr>
        <p:txBody>
          <a:bodyPr wrap="square">
            <a:spAutoFit/>
          </a:bodyPr>
          <a:lstStyle/>
          <a:p>
            <a:r>
              <a:rPr lang="pt-BR" sz="1800" b="1" dirty="0"/>
              <a:t>4 – Distribuição: c) Estudo de fluxo temporal</a:t>
            </a:r>
            <a:endParaRPr lang="pt-BR" sz="1800" b="1" dirty="0">
              <a:latin typeface="Rawline regular "/>
            </a:endParaRPr>
          </a:p>
        </p:txBody>
      </p:sp>
      <p:sp>
        <p:nvSpPr>
          <p:cNvPr id="4" name="CaixaDeTexto 3">
            <a:extLst>
              <a:ext uri="{FF2B5EF4-FFF2-40B4-BE49-F238E27FC236}">
                <a16:creationId xmlns:a16="http://schemas.microsoft.com/office/drawing/2014/main" id="{A5773C8B-1325-D701-562A-E47DC6569E60}"/>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1AABA47A-7B6D-BBDC-1BF0-9A1C6997ACA7}"/>
              </a:ext>
            </a:extLst>
          </p:cNvPr>
          <p:cNvSpPr txBox="1">
            <a:spLocks/>
          </p:cNvSpPr>
          <p:nvPr/>
        </p:nvSpPr>
        <p:spPr>
          <a:xfrm>
            <a:off x="103631" y="478537"/>
            <a:ext cx="8730973" cy="3698246"/>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n-lt"/>
              </a:rPr>
              <a:t>📝 Definição: Permite identificar sazonalidades e evitar rupturas no fornecimento.</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Análise do fluxo de materiais para otimização dos processos de armazenamento e distribuição, Normas internas de controle.</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Análise do fluxo de distribuição.</a:t>
            </a:r>
          </a:p>
          <a:p>
            <a:pPr algn="l">
              <a:lnSpc>
                <a:spcPct val="150000"/>
              </a:lnSpc>
              <a:spcAft>
                <a:spcPts val="800"/>
              </a:spcAft>
            </a:pPr>
            <a:r>
              <a:rPr lang="pt-BR" sz="1800" b="1" dirty="0">
                <a:solidFill>
                  <a:schemeClr val="tx1"/>
                </a:solidFill>
                <a:latin typeface="+mn-lt"/>
              </a:rPr>
              <a:t>📌</a:t>
            </a:r>
            <a:r>
              <a:rPr lang="pt-BR" sz="1800" b="1" kern="100" dirty="0">
                <a:solidFill>
                  <a:schemeClr val="tx1"/>
                </a:solidFill>
                <a:latin typeface="+mn-lt"/>
                <a:ea typeface="Aptos" panose="020B0004020202020204" pitchFamily="34" charset="0"/>
                <a:cs typeface="Times New Roman" panose="02020603050405020304" pitchFamily="18" charset="0"/>
              </a:rPr>
              <a:t> Exemplo Prático: Mapear o tempo de distribuição de materiais entre o almoxarifado e as unidades solicitantes.</a:t>
            </a:r>
            <a:endParaRPr lang="pt-BR" sz="180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800" b="1" dirty="0">
                <a:solidFill>
                  <a:schemeClr val="tx1"/>
                </a:solidFill>
                <a:latin typeface="+mn-lt"/>
              </a:rPr>
              <a:t>📌 Exemplo prático: Falta de planejamento causou ausência de merenda escolar em início de ano letivo.</a:t>
            </a:r>
          </a:p>
        </p:txBody>
      </p:sp>
    </p:spTree>
    <p:extLst>
      <p:ext uri="{BB962C8B-B14F-4D97-AF65-F5344CB8AC3E}">
        <p14:creationId xmlns:p14="http://schemas.microsoft.com/office/powerpoint/2010/main" val="697344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FEF9958-DAA5-6F1E-025D-CBC80592F6E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B7B39BA-985A-5E89-ED91-D7B475CB5B5D}"/>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D1E5F840-734A-1C5E-3B72-E7649EBDDBB6}"/>
              </a:ext>
            </a:extLst>
          </p:cNvPr>
          <p:cNvSpPr txBox="1"/>
          <p:nvPr/>
        </p:nvSpPr>
        <p:spPr>
          <a:xfrm>
            <a:off x="71503" y="84474"/>
            <a:ext cx="8730973" cy="369332"/>
          </a:xfrm>
          <a:prstGeom prst="rect">
            <a:avLst/>
          </a:prstGeom>
          <a:noFill/>
        </p:spPr>
        <p:txBody>
          <a:bodyPr wrap="square">
            <a:spAutoFit/>
          </a:bodyPr>
          <a:lstStyle/>
          <a:p>
            <a:r>
              <a:rPr lang="pt-BR" sz="1800" b="1" dirty="0"/>
              <a:t>4 – Distribuição: d) Processos de reposição</a:t>
            </a:r>
            <a:endParaRPr lang="pt-BR" sz="1800" b="1" dirty="0">
              <a:latin typeface="Rawline regular "/>
            </a:endParaRPr>
          </a:p>
        </p:txBody>
      </p:sp>
      <p:sp>
        <p:nvSpPr>
          <p:cNvPr id="4" name="CaixaDeTexto 3">
            <a:extLst>
              <a:ext uri="{FF2B5EF4-FFF2-40B4-BE49-F238E27FC236}">
                <a16:creationId xmlns:a16="http://schemas.microsoft.com/office/drawing/2014/main" id="{CE818A83-BC0E-9A1A-958B-014278A84E75}"/>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9ED76979-FAB1-FDD2-59DF-246A1DACBE81}"/>
              </a:ext>
            </a:extLst>
          </p:cNvPr>
          <p:cNvSpPr txBox="1">
            <a:spLocks/>
          </p:cNvSpPr>
          <p:nvPr/>
        </p:nvSpPr>
        <p:spPr>
          <a:xfrm>
            <a:off x="128016" y="551688"/>
            <a:ext cx="8516112" cy="3625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n-lt"/>
              </a:rPr>
              <a:t>📝 Definição: Devem ser automáticos conforme estoque mínimo e histórico de consumo.</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Estratégias para reposição eficiente de estoques.</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Regras para reposição de estoques, mantendo níveis adequados de materiais, Normas internas de controle.</a:t>
            </a:r>
          </a:p>
          <a:p>
            <a:pPr algn="l">
              <a:lnSpc>
                <a:spcPct val="150000"/>
              </a:lnSpc>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Implementar um sistema de reabastecimento automático baseado em níveis de estoque.</a:t>
            </a:r>
            <a:endParaRPr lang="pt-BR" sz="180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800" b="1" dirty="0">
                <a:solidFill>
                  <a:schemeClr val="tx1"/>
                </a:solidFill>
                <a:latin typeface="+mn-lt"/>
              </a:rPr>
              <a:t>📌 Exemplo prático: Reposição de insumos médicos acionada por ponto de ressuprimento mínimo.</a:t>
            </a:r>
          </a:p>
        </p:txBody>
      </p:sp>
    </p:spTree>
    <p:extLst>
      <p:ext uri="{BB962C8B-B14F-4D97-AF65-F5344CB8AC3E}">
        <p14:creationId xmlns:p14="http://schemas.microsoft.com/office/powerpoint/2010/main" val="38320599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4AC0F8D-52AD-B919-F563-1EBD9BB15DA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84CF1C9-824A-6855-3C36-74E07DA82563}"/>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DC31543D-F1C2-1A25-35B3-041318224D69}"/>
              </a:ext>
            </a:extLst>
          </p:cNvPr>
          <p:cNvSpPr txBox="1"/>
          <p:nvPr/>
        </p:nvSpPr>
        <p:spPr>
          <a:xfrm>
            <a:off x="71503" y="84474"/>
            <a:ext cx="8730973" cy="369332"/>
          </a:xfrm>
          <a:prstGeom prst="rect">
            <a:avLst/>
          </a:prstGeom>
          <a:noFill/>
        </p:spPr>
        <p:txBody>
          <a:bodyPr wrap="square">
            <a:spAutoFit/>
          </a:bodyPr>
          <a:lstStyle/>
          <a:p>
            <a:r>
              <a:rPr lang="pt-BR" sz="1800" b="1" dirty="0"/>
              <a:t>4 – Distribuição: e) Comunicações prévias ao setor de compras</a:t>
            </a:r>
            <a:endParaRPr lang="pt-BR" sz="1800" b="1" dirty="0">
              <a:latin typeface="Rawline regular "/>
            </a:endParaRPr>
          </a:p>
        </p:txBody>
      </p:sp>
      <p:sp>
        <p:nvSpPr>
          <p:cNvPr id="4" name="CaixaDeTexto 3">
            <a:extLst>
              <a:ext uri="{FF2B5EF4-FFF2-40B4-BE49-F238E27FC236}">
                <a16:creationId xmlns:a16="http://schemas.microsoft.com/office/drawing/2014/main" id="{AC4D50C6-E75C-7797-18F6-F119AEECD1CC}"/>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5D89EF08-DE0C-A648-85F9-F9B304B92233}"/>
              </a:ext>
            </a:extLst>
          </p:cNvPr>
          <p:cNvSpPr txBox="1">
            <a:spLocks/>
          </p:cNvSpPr>
          <p:nvPr/>
        </p:nvSpPr>
        <p:spPr>
          <a:xfrm>
            <a:off x="91440" y="490728"/>
            <a:ext cx="8845296" cy="359359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750" b="1" dirty="0">
                <a:solidFill>
                  <a:schemeClr val="tx1"/>
                </a:solidFill>
                <a:latin typeface="+mn-lt"/>
              </a:rPr>
              <a:t>📝 Definição: Solicitações com antecedência evitam compras emergenciais e sobrepreço.</a:t>
            </a:r>
          </a:p>
          <a:p>
            <a:pPr algn="l">
              <a:lnSpc>
                <a:spcPct val="150000"/>
              </a:lnSpc>
              <a:spcAft>
                <a:spcPts val="800"/>
              </a:spcAft>
              <a:buFont typeface="Wingdings" panose="05000000000000000000" pitchFamily="2" charset="2"/>
              <a:buChar char="ü"/>
            </a:pPr>
            <a:r>
              <a:rPr lang="pt-BR" sz="1750" b="1" kern="100" dirty="0">
                <a:solidFill>
                  <a:schemeClr val="tx1"/>
                </a:solidFill>
                <a:latin typeface="+mn-lt"/>
                <a:ea typeface="Aptos" panose="020B0004020202020204" pitchFamily="34" charset="0"/>
                <a:cs typeface="Times New Roman" panose="02020603050405020304" pitchFamily="18" charset="0"/>
              </a:rPr>
              <a:t>Importância da comunicação eficaz.</a:t>
            </a:r>
          </a:p>
          <a:p>
            <a:pPr algn="l">
              <a:lnSpc>
                <a:spcPct val="150000"/>
              </a:lnSpc>
              <a:spcAft>
                <a:spcPts val="800"/>
              </a:spcAft>
              <a:buFont typeface="Wingdings" panose="05000000000000000000" pitchFamily="2" charset="2"/>
              <a:buChar char="ü"/>
            </a:pPr>
            <a:r>
              <a:rPr lang="pt-BR" sz="1750" b="1" kern="100" dirty="0">
                <a:solidFill>
                  <a:schemeClr val="tx1"/>
                </a:solidFill>
                <a:latin typeface="+mn-lt"/>
                <a:ea typeface="Aptos" panose="020B0004020202020204" pitchFamily="34" charset="0"/>
                <a:cs typeface="Times New Roman" panose="02020603050405020304" pitchFamily="18" charset="0"/>
              </a:rPr>
              <a:t>Coordenação entre almoxarifado e compras para planejamento eficiente de aquisições.</a:t>
            </a:r>
          </a:p>
          <a:p>
            <a:pPr algn="l">
              <a:lnSpc>
                <a:spcPct val="150000"/>
              </a:lnSpc>
              <a:spcAft>
                <a:spcPts val="800"/>
              </a:spcAft>
            </a:pPr>
            <a:r>
              <a:rPr lang="pt-BR" sz="1750" b="1" dirty="0">
                <a:solidFill>
                  <a:schemeClr val="tx1"/>
                </a:solidFill>
                <a:latin typeface="+mn-lt"/>
              </a:rPr>
              <a:t>📜 </a:t>
            </a:r>
            <a:r>
              <a:rPr lang="pt-BR" sz="1750" b="1" kern="100" dirty="0">
                <a:solidFill>
                  <a:schemeClr val="tx1"/>
                </a:solidFill>
                <a:latin typeface="+mn-lt"/>
                <a:ea typeface="Aptos" panose="020B0004020202020204" pitchFamily="34" charset="0"/>
                <a:cs typeface="Times New Roman" panose="02020603050405020304" pitchFamily="18" charset="0"/>
              </a:rPr>
              <a:t>Legislação: Normas internas e legislação pertinente.</a:t>
            </a:r>
          </a:p>
          <a:p>
            <a:pPr algn="l">
              <a:lnSpc>
                <a:spcPct val="150000"/>
              </a:lnSpc>
              <a:spcAft>
                <a:spcPts val="800"/>
              </a:spcAft>
            </a:pPr>
            <a:r>
              <a:rPr lang="en-US" sz="1750" dirty="0">
                <a:latin typeface="+mn-lt"/>
              </a:rPr>
              <a:t> ⚠ </a:t>
            </a:r>
            <a:r>
              <a:rPr lang="pt-BR" sz="1750" b="1" kern="100" dirty="0">
                <a:solidFill>
                  <a:schemeClr val="tx1"/>
                </a:solidFill>
                <a:latin typeface="+mn-lt"/>
                <a:ea typeface="Aptos" panose="020B0004020202020204" pitchFamily="34" charset="0"/>
                <a:cs typeface="Times New Roman" panose="02020603050405020304" pitchFamily="18" charset="0"/>
              </a:rPr>
              <a:t>Notificar o setor de compras um MÊS antes do esgotamento de itens críticos.</a:t>
            </a:r>
            <a:endParaRPr lang="pt-BR" sz="175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750" b="1" dirty="0">
                <a:solidFill>
                  <a:schemeClr val="tx1"/>
                </a:solidFill>
                <a:latin typeface="+mn-lt"/>
              </a:rPr>
              <a:t>📌 Exemplo prático: Falta de planejamento levou à compra emergencial de cloro com valor 30% superior ao usual.</a:t>
            </a:r>
          </a:p>
        </p:txBody>
      </p:sp>
    </p:spTree>
    <p:extLst>
      <p:ext uri="{BB962C8B-B14F-4D97-AF65-F5344CB8AC3E}">
        <p14:creationId xmlns:p14="http://schemas.microsoft.com/office/powerpoint/2010/main" val="7897352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207C54E-3819-31B0-4986-3F50DBE0747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C51284-FCDA-83E8-C1EE-690C04B15D78}"/>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7F563CF5-EC25-B9F2-CCDC-52972518EE5F}"/>
              </a:ext>
            </a:extLst>
          </p:cNvPr>
          <p:cNvSpPr txBox="1"/>
          <p:nvPr/>
        </p:nvSpPr>
        <p:spPr>
          <a:xfrm>
            <a:off x="71503" y="84474"/>
            <a:ext cx="8730973" cy="369332"/>
          </a:xfrm>
          <a:prstGeom prst="rect">
            <a:avLst/>
          </a:prstGeom>
          <a:noFill/>
        </p:spPr>
        <p:txBody>
          <a:bodyPr wrap="square">
            <a:spAutoFit/>
          </a:bodyPr>
          <a:lstStyle/>
          <a:p>
            <a:r>
              <a:rPr lang="pt-BR" sz="1800" b="1" dirty="0"/>
              <a:t>4 – Distribuição: f) Responsabilizações</a:t>
            </a:r>
            <a:endParaRPr lang="pt-BR" sz="1800" b="1" dirty="0">
              <a:latin typeface="Rawline regular "/>
            </a:endParaRPr>
          </a:p>
        </p:txBody>
      </p:sp>
      <p:sp>
        <p:nvSpPr>
          <p:cNvPr id="4" name="CaixaDeTexto 3">
            <a:extLst>
              <a:ext uri="{FF2B5EF4-FFF2-40B4-BE49-F238E27FC236}">
                <a16:creationId xmlns:a16="http://schemas.microsoft.com/office/drawing/2014/main" id="{67F2655E-FCDE-4FB2-AEA5-71CF951A9BE0}"/>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39E46546-AFD8-4569-2878-51504852495A}"/>
              </a:ext>
            </a:extLst>
          </p:cNvPr>
          <p:cNvSpPr txBox="1">
            <a:spLocks/>
          </p:cNvSpPr>
          <p:nvPr/>
        </p:nvSpPr>
        <p:spPr>
          <a:xfrm>
            <a:off x="54863" y="405384"/>
            <a:ext cx="8730973" cy="394715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latin typeface="+mn-lt"/>
              </a:rPr>
              <a:t>📝 Definição: Desvios, entregas incompletas e mau uso devem ser apurados com sindicância.</a:t>
            </a:r>
          </a:p>
          <a:p>
            <a:pPr algn="l">
              <a:spcAft>
                <a:spcPts val="800"/>
              </a:spcAft>
            </a:pPr>
            <a:r>
              <a:rPr lang="pt-BR" sz="1800" b="1" dirty="0">
                <a:solidFill>
                  <a:schemeClr val="tx1"/>
                </a:solidFill>
                <a:latin typeface="+mn-lt"/>
              </a:rPr>
              <a:t>📜 </a:t>
            </a:r>
            <a:r>
              <a:rPr lang="pt-BR" sz="1800" b="1" kern="100" dirty="0">
                <a:solidFill>
                  <a:schemeClr val="tx1"/>
                </a:solidFill>
                <a:latin typeface="+mn-lt"/>
                <a:ea typeface="Aptos" panose="020B0004020202020204" pitchFamily="34" charset="0"/>
                <a:cs typeface="Times New Roman" panose="02020603050405020304" pitchFamily="18" charset="0"/>
              </a:rPr>
              <a:t>Normas e leis que regem as responsabilidades dos servidores públicos.</a:t>
            </a:r>
          </a:p>
          <a:p>
            <a:pPr>
              <a:spcAft>
                <a:spcPts val="800"/>
              </a:spcAft>
            </a:pPr>
            <a:r>
              <a:rPr lang="en-US" sz="1800" u="sng" dirty="0"/>
              <a:t>⚠ </a:t>
            </a:r>
            <a:r>
              <a:rPr lang="pt-BR" sz="1800" b="1" u="sng" kern="100" dirty="0">
                <a:solidFill>
                  <a:schemeClr val="tx1"/>
                </a:solidFill>
                <a:latin typeface="+mn-lt"/>
                <a:ea typeface="Aptos" panose="020B0004020202020204" pitchFamily="34" charset="0"/>
                <a:cs typeface="Times New Roman" panose="02020603050405020304" pitchFamily="18" charset="0"/>
              </a:rPr>
              <a:t>Consequências de falhas na distribuição:</a:t>
            </a:r>
          </a:p>
          <a:p>
            <a:pPr algn="l">
              <a:spcAft>
                <a:spcPts val="800"/>
              </a:spcAft>
              <a:buFont typeface="Wingdings" panose="05000000000000000000" pitchFamily="2" charset="2"/>
              <a:buChar char="ü"/>
            </a:pPr>
            <a:r>
              <a:rPr lang="pt-BR" sz="1800" b="1" kern="100" dirty="0">
                <a:solidFill>
                  <a:schemeClr val="tx1"/>
                </a:solidFill>
                <a:latin typeface="+mn-lt"/>
                <a:ea typeface="Aptos" panose="020B0004020202020204" pitchFamily="34" charset="0"/>
                <a:cs typeface="Times New Roman" panose="02020603050405020304" pitchFamily="18" charset="0"/>
              </a:rPr>
              <a:t>Definir responsabilidades para os servidores sobre a entrega correta e em tempo.</a:t>
            </a:r>
          </a:p>
          <a:p>
            <a:pPr algn="l">
              <a:spcAft>
                <a:spcPts val="800"/>
              </a:spcAft>
            </a:pPr>
            <a:r>
              <a:rPr lang="pt-BR" sz="1800" b="1" kern="100" dirty="0">
                <a:solidFill>
                  <a:schemeClr val="accent1">
                    <a:lumMod val="75000"/>
                  </a:schemeClr>
                </a:solidFill>
                <a:latin typeface="+mn-lt"/>
                <a:ea typeface="Aptos" panose="020B0004020202020204" pitchFamily="34" charset="0"/>
                <a:cs typeface="Times New Roman" panose="02020603050405020304" pitchFamily="18" charset="0"/>
              </a:rPr>
              <a:t>! </a:t>
            </a:r>
            <a:r>
              <a:rPr lang="pt-BR" sz="1800" b="1" kern="100" dirty="0">
                <a:solidFill>
                  <a:schemeClr val="tx1"/>
                </a:solidFill>
                <a:latin typeface="+mn-lt"/>
                <a:ea typeface="Aptos" panose="020B0004020202020204" pitchFamily="34" charset="0"/>
                <a:cs typeface="Times New Roman" panose="02020603050405020304" pitchFamily="18" charset="0"/>
              </a:rPr>
              <a:t>Importância de uma gestão eficaz para a transparência e eficiência no setor público.</a:t>
            </a:r>
          </a:p>
          <a:p>
            <a:pPr algn="l">
              <a:spcAft>
                <a:spcPts val="800"/>
              </a:spcAft>
            </a:pPr>
            <a:r>
              <a:rPr lang="pt-BR" sz="1800" b="1" kern="100" dirty="0">
                <a:solidFill>
                  <a:schemeClr val="accent1">
                    <a:lumMod val="75000"/>
                  </a:schemeClr>
                </a:solidFill>
                <a:latin typeface="+mn-lt"/>
                <a:ea typeface="Aptos" panose="020B0004020202020204" pitchFamily="34" charset="0"/>
                <a:cs typeface="Times New Roman" panose="02020603050405020304" pitchFamily="18" charset="0"/>
              </a:rPr>
              <a:t>! </a:t>
            </a:r>
            <a:r>
              <a:rPr lang="pt-BR" sz="1800" b="1" kern="100" dirty="0">
                <a:solidFill>
                  <a:schemeClr val="tx1"/>
                </a:solidFill>
                <a:latin typeface="+mn-lt"/>
                <a:ea typeface="Aptos" panose="020B0004020202020204" pitchFamily="34" charset="0"/>
                <a:cs typeface="Times New Roman" panose="02020603050405020304" pitchFamily="18" charset="0"/>
              </a:rPr>
              <a:t>A importância de boas práticas na gestão de almoxarifados para garantir eficiência e transparência.</a:t>
            </a:r>
            <a:endParaRPr lang="pt-BR" sz="1800" kern="100" dirty="0">
              <a:solidFill>
                <a:schemeClr val="tx1"/>
              </a:solidFill>
              <a:latin typeface="+mn-lt"/>
              <a:ea typeface="Aptos" panose="020B0004020202020204" pitchFamily="34" charset="0"/>
              <a:cs typeface="Times New Roman" panose="02020603050405020304" pitchFamily="18" charset="0"/>
            </a:endParaRPr>
          </a:p>
          <a:p>
            <a:pPr algn="l">
              <a:defRPr sz="1800"/>
            </a:pPr>
            <a:r>
              <a:rPr lang="pt-BR" sz="1800" b="1" dirty="0">
                <a:solidFill>
                  <a:schemeClr val="tx1"/>
                </a:solidFill>
                <a:latin typeface="+mn-lt"/>
              </a:rPr>
              <a:t>📌 Exemplo prático: Processo administrativo instaurado após sumiço de cartuchos de tinta antes da entrega final.</a:t>
            </a:r>
          </a:p>
        </p:txBody>
      </p:sp>
    </p:spTree>
    <p:extLst>
      <p:ext uri="{BB962C8B-B14F-4D97-AF65-F5344CB8AC3E}">
        <p14:creationId xmlns:p14="http://schemas.microsoft.com/office/powerpoint/2010/main" val="20618349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E7FDCAA-3671-F56F-C17C-95439D5B5F0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A5A8783-11F8-9BB7-A57F-D9660B32FE15}"/>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7B0798B7-F2E3-9E96-3BD3-79FDAC0958AE}"/>
              </a:ext>
            </a:extLst>
          </p:cNvPr>
          <p:cNvSpPr txBox="1"/>
          <p:nvPr/>
        </p:nvSpPr>
        <p:spPr>
          <a:xfrm>
            <a:off x="71503" y="84474"/>
            <a:ext cx="8730973" cy="369332"/>
          </a:xfrm>
          <a:prstGeom prst="rect">
            <a:avLst/>
          </a:prstGeom>
          <a:noFill/>
        </p:spPr>
        <p:txBody>
          <a:bodyPr wrap="square">
            <a:spAutoFit/>
          </a:bodyPr>
          <a:lstStyle/>
          <a:p>
            <a:r>
              <a:rPr lang="pt-BR" sz="1800" b="1" dirty="0"/>
              <a:t>Acórdãos Relevantes TCEPR</a:t>
            </a:r>
            <a:endParaRPr lang="pt-BR" sz="1800" b="1" dirty="0">
              <a:latin typeface="Rawline regular "/>
            </a:endParaRPr>
          </a:p>
        </p:txBody>
      </p:sp>
      <p:sp>
        <p:nvSpPr>
          <p:cNvPr id="4" name="CaixaDeTexto 3">
            <a:extLst>
              <a:ext uri="{FF2B5EF4-FFF2-40B4-BE49-F238E27FC236}">
                <a16:creationId xmlns:a16="http://schemas.microsoft.com/office/drawing/2014/main" id="{4091F81E-A4D7-3A26-05C6-1CFD71B0E4C4}"/>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graphicFrame>
        <p:nvGraphicFramePr>
          <p:cNvPr id="10" name="Tabela 9">
            <a:extLst>
              <a:ext uri="{FF2B5EF4-FFF2-40B4-BE49-F238E27FC236}">
                <a16:creationId xmlns:a16="http://schemas.microsoft.com/office/drawing/2014/main" id="{E665B0E0-1665-2C40-16F8-69AB59B6BF57}"/>
              </a:ext>
            </a:extLst>
          </p:cNvPr>
          <p:cNvGraphicFramePr>
            <a:graphicFrameLocks noGrp="1"/>
          </p:cNvGraphicFramePr>
          <p:nvPr>
            <p:extLst>
              <p:ext uri="{D42A27DB-BD31-4B8C-83A1-F6EECF244321}">
                <p14:modId xmlns:p14="http://schemas.microsoft.com/office/powerpoint/2010/main" val="3173482628"/>
              </p:ext>
            </p:extLst>
          </p:nvPr>
        </p:nvGraphicFramePr>
        <p:xfrm>
          <a:off x="919089" y="668476"/>
          <a:ext cx="7035800" cy="1524000"/>
        </p:xfrm>
        <a:graphic>
          <a:graphicData uri="http://schemas.openxmlformats.org/drawingml/2006/table">
            <a:tbl>
              <a:tblPr/>
              <a:tblGrid>
                <a:gridCol w="1282700">
                  <a:extLst>
                    <a:ext uri="{9D8B030D-6E8A-4147-A177-3AD203B41FA5}">
                      <a16:colId xmlns:a16="http://schemas.microsoft.com/office/drawing/2014/main" val="412779385"/>
                    </a:ext>
                  </a:extLst>
                </a:gridCol>
                <a:gridCol w="1841500">
                  <a:extLst>
                    <a:ext uri="{9D8B030D-6E8A-4147-A177-3AD203B41FA5}">
                      <a16:colId xmlns:a16="http://schemas.microsoft.com/office/drawing/2014/main" val="1239246875"/>
                    </a:ext>
                  </a:extLst>
                </a:gridCol>
                <a:gridCol w="1955800">
                  <a:extLst>
                    <a:ext uri="{9D8B030D-6E8A-4147-A177-3AD203B41FA5}">
                      <a16:colId xmlns:a16="http://schemas.microsoft.com/office/drawing/2014/main" val="1246159203"/>
                    </a:ext>
                  </a:extLst>
                </a:gridCol>
                <a:gridCol w="1955800">
                  <a:extLst>
                    <a:ext uri="{9D8B030D-6E8A-4147-A177-3AD203B41FA5}">
                      <a16:colId xmlns:a16="http://schemas.microsoft.com/office/drawing/2014/main" val="685557140"/>
                    </a:ext>
                  </a:extLst>
                </a:gridCol>
              </a:tblGrid>
              <a:tr h="190500">
                <a:tc>
                  <a:txBody>
                    <a:bodyPr/>
                    <a:lstStyle/>
                    <a:p>
                      <a:pPr algn="ctr" fontAlgn="b"/>
                      <a:r>
                        <a:rPr lang="pt-BR" sz="1100" b="1" i="0" u="none" strike="noStrike">
                          <a:solidFill>
                            <a:srgbClr val="000000"/>
                          </a:solidFill>
                          <a:effectLst/>
                          <a:latin typeface="Aptos Narrow" panose="020B0004020202020204" pitchFamily="34" charset="0"/>
                        </a:rPr>
                        <a:t>Acórdão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Ementa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Achados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Resultados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extLst>
                  <a:ext uri="{0D108BD9-81ED-4DB2-BD59-A6C34878D82A}">
                    <a16:rowId xmlns:a16="http://schemas.microsoft.com/office/drawing/2014/main" val="1447173293"/>
                  </a:ext>
                </a:extLst>
              </a:tr>
              <a:tr h="1333500">
                <a:tc>
                  <a:txBody>
                    <a:bodyPr/>
                    <a:lstStyle/>
                    <a:p>
                      <a:pPr algn="l" fontAlgn="t"/>
                      <a:r>
                        <a:rPr lang="pt-BR" sz="1100" b="1" i="0" u="none" strike="noStrike">
                          <a:solidFill>
                            <a:srgbClr val="000000"/>
                          </a:solidFill>
                          <a:effectLst/>
                          <a:latin typeface="Aptos Narrow" panose="020B0004020202020204" pitchFamily="34" charset="0"/>
                        </a:rPr>
                        <a:t>676/2024</a:t>
                      </a:r>
                      <a:br>
                        <a:rPr lang="pt-BR" sz="1100" b="1" i="0" u="none" strike="noStrike">
                          <a:solidFill>
                            <a:srgbClr val="000000"/>
                          </a:solidFill>
                          <a:effectLst/>
                          <a:latin typeface="Aptos Narrow" panose="020B0004020202020204" pitchFamily="34" charset="0"/>
                        </a:rPr>
                      </a:br>
                      <a:r>
                        <a:rPr lang="pt-BR" sz="1100" b="1" i="0" u="none" strike="noStrike">
                          <a:solidFill>
                            <a:srgbClr val="000000"/>
                          </a:solidFill>
                          <a:effectLst/>
                          <a:latin typeface="Aptos Narrow" panose="020B0004020202020204" pitchFamily="34" charset="0"/>
                        </a:rPr>
                        <a:t>Tribunal: TCE‑PR – Pleno</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a:solidFill>
                            <a:srgbClr val="000000"/>
                          </a:solidFill>
                          <a:effectLst/>
                          <a:latin typeface="Aptos Narrow" panose="020B0004020202020204" pitchFamily="34" charset="0"/>
                        </a:rPr>
                        <a:t>Pregão Eletrônico – registro de preços para materiais de limpeza e produtos de higiene . Avaliação de amostras com critérios subjetivos e avaliadores inaptos.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dirty="0">
                          <a:solidFill>
                            <a:srgbClr val="000000"/>
                          </a:solidFill>
                          <a:effectLst/>
                          <a:latin typeface="Aptos Narrow" panose="020B0004020202020204" pitchFamily="34" charset="0"/>
                        </a:rPr>
                        <a:t>Falta de metodologia objetiva para avaliação e capacidade técnica dos avaliadores questionada.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dirty="0">
                          <a:solidFill>
                            <a:srgbClr val="000000"/>
                          </a:solidFill>
                          <a:effectLst/>
                          <a:latin typeface="Aptos Narrow" panose="020B0004020202020204" pitchFamily="34" charset="0"/>
                        </a:rPr>
                        <a:t>Declaração de procedência, com determinação de reestruturação da avaliação (objetividade e equipe habilitada) conforme Prejulgado nº 22.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93454535"/>
                  </a:ext>
                </a:extLst>
              </a:tr>
            </a:tbl>
          </a:graphicData>
        </a:graphic>
      </p:graphicFrame>
      <p:graphicFrame>
        <p:nvGraphicFramePr>
          <p:cNvPr id="6" name="Tabela 5">
            <a:extLst>
              <a:ext uri="{FF2B5EF4-FFF2-40B4-BE49-F238E27FC236}">
                <a16:creationId xmlns:a16="http://schemas.microsoft.com/office/drawing/2014/main" id="{F828D026-1D3C-34F5-F0D0-1E35F17C2815}"/>
              </a:ext>
            </a:extLst>
          </p:cNvPr>
          <p:cNvGraphicFramePr>
            <a:graphicFrameLocks noGrp="1"/>
          </p:cNvGraphicFramePr>
          <p:nvPr>
            <p:extLst>
              <p:ext uri="{D42A27DB-BD31-4B8C-83A1-F6EECF244321}">
                <p14:modId xmlns:p14="http://schemas.microsoft.com/office/powerpoint/2010/main" val="466260865"/>
              </p:ext>
            </p:extLst>
          </p:nvPr>
        </p:nvGraphicFramePr>
        <p:xfrm>
          <a:off x="919089" y="2474976"/>
          <a:ext cx="7035800" cy="1510665"/>
        </p:xfrm>
        <a:graphic>
          <a:graphicData uri="http://schemas.openxmlformats.org/drawingml/2006/table">
            <a:tbl>
              <a:tblPr/>
              <a:tblGrid>
                <a:gridCol w="1299855">
                  <a:extLst>
                    <a:ext uri="{9D8B030D-6E8A-4147-A177-3AD203B41FA5}">
                      <a16:colId xmlns:a16="http://schemas.microsoft.com/office/drawing/2014/main" val="3924718044"/>
                    </a:ext>
                  </a:extLst>
                </a:gridCol>
                <a:gridCol w="1828800">
                  <a:extLst>
                    <a:ext uri="{9D8B030D-6E8A-4147-A177-3AD203B41FA5}">
                      <a16:colId xmlns:a16="http://schemas.microsoft.com/office/drawing/2014/main" val="3767248692"/>
                    </a:ext>
                  </a:extLst>
                </a:gridCol>
                <a:gridCol w="1938528">
                  <a:extLst>
                    <a:ext uri="{9D8B030D-6E8A-4147-A177-3AD203B41FA5}">
                      <a16:colId xmlns:a16="http://schemas.microsoft.com/office/drawing/2014/main" val="2032791034"/>
                    </a:ext>
                  </a:extLst>
                </a:gridCol>
                <a:gridCol w="1968617">
                  <a:extLst>
                    <a:ext uri="{9D8B030D-6E8A-4147-A177-3AD203B41FA5}">
                      <a16:colId xmlns:a16="http://schemas.microsoft.com/office/drawing/2014/main" val="3221397613"/>
                    </a:ext>
                  </a:extLst>
                </a:gridCol>
              </a:tblGrid>
              <a:tr h="122670">
                <a:tc>
                  <a:txBody>
                    <a:bodyPr/>
                    <a:lstStyle/>
                    <a:p>
                      <a:pPr algn="ctr" fontAlgn="b"/>
                      <a:r>
                        <a:rPr lang="pt-BR" sz="1100" b="1" i="0" u="none" strike="noStrike">
                          <a:solidFill>
                            <a:srgbClr val="000000"/>
                          </a:solidFill>
                          <a:effectLst/>
                          <a:latin typeface="Aptos Narrow" panose="020B0004020202020204" pitchFamily="34" charset="0"/>
                        </a:rPr>
                        <a:t>Acórdão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dirty="0">
                          <a:solidFill>
                            <a:srgbClr val="000000"/>
                          </a:solidFill>
                          <a:effectLst/>
                          <a:latin typeface="Aptos Narrow" panose="020B0004020202020204" pitchFamily="34" charset="0"/>
                        </a:rPr>
                        <a:t>Ementa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Achados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Resultados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extLst>
                  <a:ext uri="{0D108BD9-81ED-4DB2-BD59-A6C34878D82A}">
                    <a16:rowId xmlns:a16="http://schemas.microsoft.com/office/drawing/2014/main" val="2561544556"/>
                  </a:ext>
                </a:extLst>
              </a:tr>
              <a:tr h="1333500">
                <a:tc>
                  <a:txBody>
                    <a:bodyPr/>
                    <a:lstStyle/>
                    <a:p>
                      <a:pPr algn="l" fontAlgn="t"/>
                      <a:r>
                        <a:rPr lang="pt-BR" sz="1100" b="1" i="0" u="none" strike="noStrike" dirty="0">
                          <a:solidFill>
                            <a:srgbClr val="000000"/>
                          </a:solidFill>
                          <a:effectLst/>
                          <a:latin typeface="Aptos Narrow" panose="020B0004020202020204" pitchFamily="34" charset="0"/>
                        </a:rPr>
                        <a:t>1383/2024</a:t>
                      </a:r>
                      <a:br>
                        <a:rPr lang="pt-BR" sz="1100" b="1" i="0" u="none" strike="noStrike" dirty="0">
                          <a:solidFill>
                            <a:srgbClr val="000000"/>
                          </a:solidFill>
                          <a:effectLst/>
                          <a:latin typeface="Aptos Narrow" panose="020B0004020202020204" pitchFamily="34" charset="0"/>
                        </a:rPr>
                      </a:br>
                      <a:r>
                        <a:rPr lang="pt-BR" sz="1100" b="1" i="0" u="none" strike="noStrike" dirty="0">
                          <a:solidFill>
                            <a:srgbClr val="000000"/>
                          </a:solidFill>
                          <a:effectLst/>
                          <a:latin typeface="Aptos Narrow" panose="020B0004020202020204" pitchFamily="34" charset="0"/>
                        </a:rPr>
                        <a:t>Tribunal: TCE‑PR – Pleno</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a:solidFill>
                            <a:srgbClr val="000000"/>
                          </a:solidFill>
                          <a:effectLst/>
                          <a:latin typeface="Aptos Narrow" panose="020B0004020202020204" pitchFamily="34" charset="0"/>
                        </a:rPr>
                        <a:t>Registros de preços para eventual e futura aquisição de materiais de construção.</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a:solidFill>
                            <a:srgbClr val="000000"/>
                          </a:solidFill>
                          <a:effectLst/>
                          <a:latin typeface="Aptos Narrow" panose="020B0004020202020204" pitchFamily="34" charset="0"/>
                        </a:rPr>
                        <a:t>Fiscalização do sistema de registro de preços demonstrou inconsistências no planejamento e especificação dos materiais.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dirty="0">
                          <a:solidFill>
                            <a:srgbClr val="000000"/>
                          </a:solidFill>
                          <a:effectLst/>
                          <a:latin typeface="Aptos Narrow" panose="020B0004020202020204" pitchFamily="34" charset="0"/>
                        </a:rPr>
                        <a:t>Recomendações para adequação do edital e detalhamento técnico, visando maior clareza e economicidade.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920501570"/>
                  </a:ext>
                </a:extLst>
              </a:tr>
            </a:tbl>
          </a:graphicData>
        </a:graphic>
      </p:graphicFrame>
    </p:spTree>
    <p:extLst>
      <p:ext uri="{BB962C8B-B14F-4D97-AF65-F5344CB8AC3E}">
        <p14:creationId xmlns:p14="http://schemas.microsoft.com/office/powerpoint/2010/main" val="15211243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252A8C2-8EE6-F943-C016-D46062E5CB8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C797ED-6CF7-DEC6-03AA-E51331C19B39}"/>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BCE82351-4326-988E-070B-46FE970E94C2}"/>
              </a:ext>
            </a:extLst>
          </p:cNvPr>
          <p:cNvSpPr txBox="1"/>
          <p:nvPr/>
        </p:nvSpPr>
        <p:spPr>
          <a:xfrm>
            <a:off x="71503" y="84474"/>
            <a:ext cx="8730973" cy="369332"/>
          </a:xfrm>
          <a:prstGeom prst="rect">
            <a:avLst/>
          </a:prstGeom>
          <a:noFill/>
        </p:spPr>
        <p:txBody>
          <a:bodyPr wrap="square">
            <a:spAutoFit/>
          </a:bodyPr>
          <a:lstStyle/>
          <a:p>
            <a:r>
              <a:rPr lang="pt-BR" sz="1800" b="1" dirty="0"/>
              <a:t>Acórdãos Relevantes TCEPR</a:t>
            </a:r>
            <a:endParaRPr lang="pt-BR" sz="1800" b="1" dirty="0">
              <a:latin typeface="Rawline regular "/>
            </a:endParaRPr>
          </a:p>
        </p:txBody>
      </p:sp>
      <p:sp>
        <p:nvSpPr>
          <p:cNvPr id="4" name="CaixaDeTexto 3">
            <a:extLst>
              <a:ext uri="{FF2B5EF4-FFF2-40B4-BE49-F238E27FC236}">
                <a16:creationId xmlns:a16="http://schemas.microsoft.com/office/drawing/2014/main" id="{37EE8382-1467-2868-8A9A-991E4510403B}"/>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7F6CD821-99CD-93A6-B704-44F9EE0E8E95}"/>
              </a:ext>
            </a:extLst>
          </p:cNvPr>
          <p:cNvSpPr txBox="1">
            <a:spLocks/>
          </p:cNvSpPr>
          <p:nvPr/>
        </p:nvSpPr>
        <p:spPr>
          <a:xfrm>
            <a:off x="103632" y="563881"/>
            <a:ext cx="8229600" cy="2813304"/>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lang="pt-BR" dirty="0"/>
          </a:p>
          <a:p>
            <a:pPr algn="l">
              <a:defRPr sz="1800"/>
            </a:pPr>
            <a:endParaRPr lang="pt-BR" sz="1800" b="1" dirty="0">
              <a:solidFill>
                <a:schemeClr val="tx1"/>
              </a:solidFill>
            </a:endParaRPr>
          </a:p>
        </p:txBody>
      </p:sp>
      <p:graphicFrame>
        <p:nvGraphicFramePr>
          <p:cNvPr id="6" name="Tabela 5">
            <a:extLst>
              <a:ext uri="{FF2B5EF4-FFF2-40B4-BE49-F238E27FC236}">
                <a16:creationId xmlns:a16="http://schemas.microsoft.com/office/drawing/2014/main" id="{38A6CA76-7F79-490D-139C-2C632A7E56A2}"/>
              </a:ext>
            </a:extLst>
          </p:cNvPr>
          <p:cNvGraphicFramePr>
            <a:graphicFrameLocks noGrp="1"/>
          </p:cNvGraphicFramePr>
          <p:nvPr>
            <p:extLst>
              <p:ext uri="{D42A27DB-BD31-4B8C-83A1-F6EECF244321}">
                <p14:modId xmlns:p14="http://schemas.microsoft.com/office/powerpoint/2010/main" val="2014644556"/>
              </p:ext>
            </p:extLst>
          </p:nvPr>
        </p:nvGraphicFramePr>
        <p:xfrm>
          <a:off x="565911" y="672211"/>
          <a:ext cx="7334505" cy="1524000"/>
        </p:xfrm>
        <a:graphic>
          <a:graphicData uri="http://schemas.openxmlformats.org/drawingml/2006/table">
            <a:tbl>
              <a:tblPr/>
              <a:tblGrid>
                <a:gridCol w="1331150">
                  <a:extLst>
                    <a:ext uri="{9D8B030D-6E8A-4147-A177-3AD203B41FA5}">
                      <a16:colId xmlns:a16="http://schemas.microsoft.com/office/drawing/2014/main" val="532485510"/>
                    </a:ext>
                  </a:extLst>
                </a:gridCol>
                <a:gridCol w="2125227">
                  <a:extLst>
                    <a:ext uri="{9D8B030D-6E8A-4147-A177-3AD203B41FA5}">
                      <a16:colId xmlns:a16="http://schemas.microsoft.com/office/drawing/2014/main" val="3989524005"/>
                    </a:ext>
                  </a:extLst>
                </a:gridCol>
                <a:gridCol w="1848454">
                  <a:extLst>
                    <a:ext uri="{9D8B030D-6E8A-4147-A177-3AD203B41FA5}">
                      <a16:colId xmlns:a16="http://schemas.microsoft.com/office/drawing/2014/main" val="2365810850"/>
                    </a:ext>
                  </a:extLst>
                </a:gridCol>
                <a:gridCol w="2029674">
                  <a:extLst>
                    <a:ext uri="{9D8B030D-6E8A-4147-A177-3AD203B41FA5}">
                      <a16:colId xmlns:a16="http://schemas.microsoft.com/office/drawing/2014/main" val="2078479374"/>
                    </a:ext>
                  </a:extLst>
                </a:gridCol>
              </a:tblGrid>
              <a:tr h="190500">
                <a:tc>
                  <a:txBody>
                    <a:bodyPr/>
                    <a:lstStyle/>
                    <a:p>
                      <a:pPr algn="ctr" fontAlgn="b"/>
                      <a:r>
                        <a:rPr lang="pt-BR" sz="1100" b="1" i="0" u="none" strike="noStrike">
                          <a:solidFill>
                            <a:srgbClr val="000000"/>
                          </a:solidFill>
                          <a:effectLst/>
                          <a:latin typeface="Aptos Narrow" panose="020B0004020202020204" pitchFamily="34" charset="0"/>
                        </a:rPr>
                        <a:t>Acórdão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Ementa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Achados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b"/>
                      <a:r>
                        <a:rPr lang="pt-BR" sz="1100" b="1" i="0" u="none" strike="noStrike">
                          <a:solidFill>
                            <a:srgbClr val="000000"/>
                          </a:solidFill>
                          <a:effectLst/>
                          <a:latin typeface="Aptos Narrow" panose="020B0004020202020204" pitchFamily="34" charset="0"/>
                        </a:rPr>
                        <a:t>Resultados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extLst>
                  <a:ext uri="{0D108BD9-81ED-4DB2-BD59-A6C34878D82A}">
                    <a16:rowId xmlns:a16="http://schemas.microsoft.com/office/drawing/2014/main" val="496905658"/>
                  </a:ext>
                </a:extLst>
              </a:tr>
              <a:tr h="1333500">
                <a:tc>
                  <a:txBody>
                    <a:bodyPr/>
                    <a:lstStyle/>
                    <a:p>
                      <a:pPr algn="l" fontAlgn="t"/>
                      <a:r>
                        <a:rPr lang="pt-BR" sz="1100" b="1" i="0" u="none" strike="noStrike">
                          <a:solidFill>
                            <a:srgbClr val="000000"/>
                          </a:solidFill>
                          <a:effectLst/>
                          <a:latin typeface="Aptos Narrow" panose="020B0004020202020204" pitchFamily="34" charset="0"/>
                        </a:rPr>
                        <a:t>2092/2024</a:t>
                      </a:r>
                      <a:br>
                        <a:rPr lang="pt-BR" sz="1100" b="1" i="0" u="none" strike="noStrike">
                          <a:solidFill>
                            <a:srgbClr val="000000"/>
                          </a:solidFill>
                          <a:effectLst/>
                          <a:latin typeface="Aptos Narrow" panose="020B0004020202020204" pitchFamily="34" charset="0"/>
                        </a:rPr>
                      </a:br>
                      <a:r>
                        <a:rPr lang="pt-BR" sz="1100" b="1" i="0" u="none" strike="noStrike">
                          <a:solidFill>
                            <a:srgbClr val="000000"/>
                          </a:solidFill>
                          <a:effectLst/>
                          <a:latin typeface="Aptos Narrow" panose="020B0004020202020204" pitchFamily="34" charset="0"/>
                        </a:rPr>
                        <a:t>Tribunal: TCE‑PR – Pleno</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a:solidFill>
                            <a:srgbClr val="000000"/>
                          </a:solidFill>
                          <a:effectLst/>
                          <a:latin typeface="Aptos Narrow" panose="020B0004020202020204" pitchFamily="34" charset="0"/>
                        </a:rPr>
                        <a:t>Representação quanto a edital do Pregão Eletrônico n.º 209/23 – aquisição de material de limpeza e higiene para rede municipal de ensino. Procedência parcial com determinações.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a:solidFill>
                            <a:srgbClr val="000000"/>
                          </a:solidFill>
                          <a:effectLst/>
                          <a:latin typeface="Aptos Narrow" panose="020B0004020202020204" pitchFamily="34" charset="0"/>
                        </a:rPr>
                        <a:t>Irregularidades no edital quanto à apresentação de amostras, critérios de avaliação e transparência.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pt-BR" sz="1100" b="1" i="0" u="none" strike="noStrike" dirty="0">
                          <a:solidFill>
                            <a:srgbClr val="000000"/>
                          </a:solidFill>
                          <a:effectLst/>
                          <a:latin typeface="Aptos Narrow" panose="020B0004020202020204" pitchFamily="34" charset="0"/>
                        </a:rPr>
                        <a:t>Procedência parcial, com determinações para ajustar edital: definir critérios claros, etapas objetivas e garantir ampla competição.</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2840969214"/>
                  </a:ext>
                </a:extLst>
              </a:tr>
            </a:tbl>
          </a:graphicData>
        </a:graphic>
      </p:graphicFrame>
    </p:spTree>
    <p:extLst>
      <p:ext uri="{BB962C8B-B14F-4D97-AF65-F5344CB8AC3E}">
        <p14:creationId xmlns:p14="http://schemas.microsoft.com/office/powerpoint/2010/main" val="33234789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83B72D5-31ED-38EB-D677-6D26D189A20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8FBF1EC-6BBF-F805-F9B9-DA5D44C0CA2C}"/>
              </a:ext>
            </a:extLst>
          </p:cNvPr>
          <p:cNvPicPr preferRelativeResize="0"/>
          <p:nvPr/>
        </p:nvPicPr>
        <p:blipFill>
          <a:blip r:embed="rId3">
            <a:alphaModFix/>
          </a:blip>
          <a:stretch>
            <a:fillRect/>
          </a:stretch>
        </p:blipFill>
        <p:spPr>
          <a:xfrm>
            <a:off x="-1648" y="12192"/>
            <a:ext cx="9397660" cy="5143500"/>
          </a:xfrm>
          <a:prstGeom prst="rect">
            <a:avLst/>
          </a:prstGeom>
          <a:noFill/>
          <a:ln>
            <a:noFill/>
          </a:ln>
        </p:spPr>
      </p:pic>
      <p:sp>
        <p:nvSpPr>
          <p:cNvPr id="3" name="CaixaDeTexto 2">
            <a:extLst>
              <a:ext uri="{FF2B5EF4-FFF2-40B4-BE49-F238E27FC236}">
                <a16:creationId xmlns:a16="http://schemas.microsoft.com/office/drawing/2014/main" id="{7882B77E-F604-0F1C-E6F0-E301C2145CCF}"/>
              </a:ext>
            </a:extLst>
          </p:cNvPr>
          <p:cNvSpPr txBox="1"/>
          <p:nvPr/>
        </p:nvSpPr>
        <p:spPr>
          <a:xfrm>
            <a:off x="71503" y="84474"/>
            <a:ext cx="8730973" cy="369332"/>
          </a:xfrm>
          <a:prstGeom prst="rect">
            <a:avLst/>
          </a:prstGeom>
          <a:noFill/>
        </p:spPr>
        <p:txBody>
          <a:bodyPr wrap="square">
            <a:spAutoFit/>
          </a:bodyPr>
          <a:lstStyle/>
          <a:p>
            <a:r>
              <a:rPr lang="pt-BR" sz="1800" b="1" dirty="0"/>
              <a:t>Acórdãos Relevantes TCU</a:t>
            </a:r>
            <a:endParaRPr lang="pt-BR" sz="1800" b="1" dirty="0">
              <a:latin typeface="Rawline regular "/>
            </a:endParaRPr>
          </a:p>
        </p:txBody>
      </p:sp>
      <p:sp>
        <p:nvSpPr>
          <p:cNvPr id="4" name="CaixaDeTexto 3">
            <a:extLst>
              <a:ext uri="{FF2B5EF4-FFF2-40B4-BE49-F238E27FC236}">
                <a16:creationId xmlns:a16="http://schemas.microsoft.com/office/drawing/2014/main" id="{087E1DAE-7CE2-234B-30A4-6B0567DA5D29}"/>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graphicFrame>
        <p:nvGraphicFramePr>
          <p:cNvPr id="8" name="Tabela 7">
            <a:extLst>
              <a:ext uri="{FF2B5EF4-FFF2-40B4-BE49-F238E27FC236}">
                <a16:creationId xmlns:a16="http://schemas.microsoft.com/office/drawing/2014/main" id="{44801038-B226-9AA8-5DA6-89DE4C32527F}"/>
              </a:ext>
            </a:extLst>
          </p:cNvPr>
          <p:cNvGraphicFramePr>
            <a:graphicFrameLocks noGrp="1"/>
          </p:cNvGraphicFramePr>
          <p:nvPr>
            <p:extLst>
              <p:ext uri="{D42A27DB-BD31-4B8C-83A1-F6EECF244321}">
                <p14:modId xmlns:p14="http://schemas.microsoft.com/office/powerpoint/2010/main" val="3664060314"/>
              </p:ext>
            </p:extLst>
          </p:nvPr>
        </p:nvGraphicFramePr>
        <p:xfrm>
          <a:off x="1420739" y="655795"/>
          <a:ext cx="6032500" cy="1571625"/>
        </p:xfrm>
        <a:graphic>
          <a:graphicData uri="http://schemas.openxmlformats.org/drawingml/2006/table">
            <a:tbl>
              <a:tblPr/>
              <a:tblGrid>
                <a:gridCol w="1435100">
                  <a:extLst>
                    <a:ext uri="{9D8B030D-6E8A-4147-A177-3AD203B41FA5}">
                      <a16:colId xmlns:a16="http://schemas.microsoft.com/office/drawing/2014/main" val="4210266730"/>
                    </a:ext>
                  </a:extLst>
                </a:gridCol>
                <a:gridCol w="4597400">
                  <a:extLst>
                    <a:ext uri="{9D8B030D-6E8A-4147-A177-3AD203B41FA5}">
                      <a16:colId xmlns:a16="http://schemas.microsoft.com/office/drawing/2014/main" val="1087761352"/>
                    </a:ext>
                  </a:extLst>
                </a:gridCol>
              </a:tblGrid>
              <a:tr h="438150">
                <a:tc>
                  <a:txBody>
                    <a:bodyPr/>
                    <a:lstStyle/>
                    <a:p>
                      <a:pPr algn="ctr" fontAlgn="ctr"/>
                      <a:r>
                        <a:rPr lang="pt-BR" sz="1350" b="1" i="0" u="none" strike="noStrike">
                          <a:solidFill>
                            <a:srgbClr val="212121"/>
                          </a:solidFill>
                          <a:effectLst/>
                          <a:latin typeface="Arial" panose="020B0604020202020204" pitchFamily="34" charset="0"/>
                        </a:rPr>
                        <a:t>Número do Acórdão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ctr"/>
                      <a:r>
                        <a:rPr lang="pt-BR" sz="1350" b="1" i="0" u="none" strike="noStrike" dirty="0">
                          <a:solidFill>
                            <a:srgbClr val="212121"/>
                          </a:solidFill>
                          <a:effectLst/>
                          <a:latin typeface="Arial" panose="020B0604020202020204" pitchFamily="34" charset="0"/>
                        </a:rPr>
                        <a:t>Sumário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extLst>
                  <a:ext uri="{0D108BD9-81ED-4DB2-BD59-A6C34878D82A}">
                    <a16:rowId xmlns:a16="http://schemas.microsoft.com/office/drawing/2014/main" val="1008715807"/>
                  </a:ext>
                </a:extLst>
              </a:tr>
              <a:tr h="1133475">
                <a:tc>
                  <a:txBody>
                    <a:bodyPr/>
                    <a:lstStyle/>
                    <a:p>
                      <a:pPr algn="l" fontAlgn="ctr">
                        <a:buNone/>
                      </a:pPr>
                      <a:r>
                        <a:rPr lang="pt-BR" sz="1000" b="1" i="0" u="sng" strike="noStrike" dirty="0">
                          <a:solidFill>
                            <a:srgbClr val="467886"/>
                          </a:solidFill>
                          <a:effectLst/>
                          <a:latin typeface="Aptos Narrow" panose="020B0004020202020204" pitchFamily="34" charset="0"/>
                          <a:hlinkClick r:id="rId4"/>
                        </a:rPr>
                        <a:t>ACÓRDÃO 627/2024 - SEGUNDA CÂMARA</a:t>
                      </a:r>
                      <a:endParaRPr lang="pt-BR" sz="1000" b="1" i="0" u="sng" strike="noStrike" dirty="0">
                        <a:solidFill>
                          <a:srgbClr val="467886"/>
                        </a:solidFill>
                        <a:effectLst/>
                        <a:latin typeface="Aptos Narrow" panose="020B00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ctr">
                        <a:buNone/>
                      </a:pPr>
                      <a:r>
                        <a:rPr lang="pt-BR" sz="1000" b="1" i="0" u="none" strike="noStrike" dirty="0">
                          <a:solidFill>
                            <a:srgbClr val="424242"/>
                          </a:solidFill>
                          <a:effectLst/>
                          <a:latin typeface="Arial" panose="020B0604020202020204" pitchFamily="34" charset="0"/>
                        </a:rPr>
                        <a:t>TOMADA DE CONTAS ESPECIAL. CONVÊNIO. AQUISIÇÃO DE MEDICAMENTOS. AUSÊNCIA DE COMPROVAÇÃO DO RECEBIMENTO EFETIVO DOS PRODUTOS. FALTA DO NÚMERO DO LOTE DOS MEDICAMENTOS NAS NOTAS FISCAIS. AUSÊNCIA DE CONTROLE DE ESTOQUE NO MUNICÍPIO. COMPROMETIMENTO DA RASTREABILIDADE DOS MEDICAMENTOS. CONTAS IRREGULARES DOS RESPONSÁVEIS, DÉBITO E MULTA.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extLst>
                  <a:ext uri="{0D108BD9-81ED-4DB2-BD59-A6C34878D82A}">
                    <a16:rowId xmlns:a16="http://schemas.microsoft.com/office/drawing/2014/main" val="1886286092"/>
                  </a:ext>
                </a:extLst>
              </a:tr>
            </a:tbl>
          </a:graphicData>
        </a:graphic>
      </p:graphicFrame>
      <p:graphicFrame>
        <p:nvGraphicFramePr>
          <p:cNvPr id="7" name="Tabela 6">
            <a:extLst>
              <a:ext uri="{FF2B5EF4-FFF2-40B4-BE49-F238E27FC236}">
                <a16:creationId xmlns:a16="http://schemas.microsoft.com/office/drawing/2014/main" id="{BE9D9FB0-1BF0-9EFE-FD30-2E143F7B7F27}"/>
              </a:ext>
            </a:extLst>
          </p:cNvPr>
          <p:cNvGraphicFramePr>
            <a:graphicFrameLocks noGrp="1"/>
          </p:cNvGraphicFramePr>
          <p:nvPr>
            <p:extLst>
              <p:ext uri="{D42A27DB-BD31-4B8C-83A1-F6EECF244321}">
                <p14:modId xmlns:p14="http://schemas.microsoft.com/office/powerpoint/2010/main" val="3988295096"/>
              </p:ext>
            </p:extLst>
          </p:nvPr>
        </p:nvGraphicFramePr>
        <p:xfrm>
          <a:off x="1420739" y="2456818"/>
          <a:ext cx="6032500" cy="1820037"/>
        </p:xfrm>
        <a:graphic>
          <a:graphicData uri="http://schemas.openxmlformats.org/drawingml/2006/table">
            <a:tbl>
              <a:tblPr/>
              <a:tblGrid>
                <a:gridCol w="1435100">
                  <a:extLst>
                    <a:ext uri="{9D8B030D-6E8A-4147-A177-3AD203B41FA5}">
                      <a16:colId xmlns:a16="http://schemas.microsoft.com/office/drawing/2014/main" val="15967249"/>
                    </a:ext>
                  </a:extLst>
                </a:gridCol>
                <a:gridCol w="4597400">
                  <a:extLst>
                    <a:ext uri="{9D8B030D-6E8A-4147-A177-3AD203B41FA5}">
                      <a16:colId xmlns:a16="http://schemas.microsoft.com/office/drawing/2014/main" val="1414010646"/>
                    </a:ext>
                  </a:extLst>
                </a:gridCol>
              </a:tblGrid>
              <a:tr h="565687">
                <a:tc>
                  <a:txBody>
                    <a:bodyPr/>
                    <a:lstStyle/>
                    <a:p>
                      <a:pPr algn="ctr" fontAlgn="ctr"/>
                      <a:r>
                        <a:rPr lang="pt-BR" sz="1350" b="1" i="0" u="none" strike="noStrike">
                          <a:solidFill>
                            <a:srgbClr val="212121"/>
                          </a:solidFill>
                          <a:effectLst/>
                          <a:latin typeface="Arial" panose="020B0604020202020204" pitchFamily="34" charset="0"/>
                        </a:rPr>
                        <a:t>Número do Acórdão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ctr" fontAlgn="ctr"/>
                      <a:r>
                        <a:rPr lang="pt-BR" sz="1350" b="1" i="0" u="none" strike="noStrike" dirty="0">
                          <a:solidFill>
                            <a:srgbClr val="212121"/>
                          </a:solidFill>
                          <a:effectLst/>
                          <a:latin typeface="Arial" panose="020B0604020202020204" pitchFamily="34" charset="0"/>
                        </a:rPr>
                        <a:t>Sumário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extLst>
                  <a:ext uri="{0D108BD9-81ED-4DB2-BD59-A6C34878D82A}">
                    <a16:rowId xmlns:a16="http://schemas.microsoft.com/office/drawing/2014/main" val="1876634359"/>
                  </a:ext>
                </a:extLst>
              </a:tr>
              <a:tr h="1254350">
                <a:tc>
                  <a:txBody>
                    <a:bodyPr/>
                    <a:lstStyle/>
                    <a:p>
                      <a:pPr algn="l" fontAlgn="ctr">
                        <a:buNone/>
                      </a:pPr>
                      <a:r>
                        <a:rPr lang="pt-BR" sz="1000" b="1" i="0" u="sng" strike="noStrike">
                          <a:solidFill>
                            <a:srgbClr val="467886"/>
                          </a:solidFill>
                          <a:effectLst/>
                          <a:latin typeface="Aptos Narrow" panose="020B0004020202020204" pitchFamily="34" charset="0"/>
                          <a:hlinkClick r:id="rId5"/>
                        </a:rPr>
                        <a:t>ACÓRDÃO 2045/2025 - SEGUNDA CÂMARA</a:t>
                      </a:r>
                      <a:endParaRPr lang="pt-BR" sz="1000" b="1" i="0" u="sng" strike="noStrike">
                        <a:solidFill>
                          <a:srgbClr val="467886"/>
                        </a:solidFill>
                        <a:effectLst/>
                        <a:latin typeface="Aptos Narrow" panose="020B00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ctr">
                        <a:buNone/>
                      </a:pPr>
                      <a:r>
                        <a:rPr lang="pt-BR" sz="1000" b="1" i="0" u="none" strike="noStrike" dirty="0">
                          <a:solidFill>
                            <a:srgbClr val="424242"/>
                          </a:solidFill>
                          <a:effectLst/>
                          <a:latin typeface="Arial" panose="020B0604020202020204" pitchFamily="34" charset="0"/>
                        </a:rPr>
                        <a:t>TOMADA DE CONTAS ESPECIAL. CONVÊNIO. AQUISIÇÃO DE MEDICAMENTOS. CONTAS IRREGULARES. DÉBITO E MULTA. RECURSO DE RECONSIDERAÇÃO. CONHECIMENTO. INOCORRÊNCIA DA PRESCRIÇÃO. AUSÊNCIA DE COMPROVAÇÃO DA ENTREGA DOS MEDICAMENTOS. NEGATIVA DE PROVIMENTO DO RECURSO. COMUNICAÇÃO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extLst>
                  <a:ext uri="{0D108BD9-81ED-4DB2-BD59-A6C34878D82A}">
                    <a16:rowId xmlns:a16="http://schemas.microsoft.com/office/drawing/2014/main" val="2304583032"/>
                  </a:ext>
                </a:extLst>
              </a:tr>
            </a:tbl>
          </a:graphicData>
        </a:graphic>
      </p:graphicFrame>
    </p:spTree>
    <p:extLst>
      <p:ext uri="{BB962C8B-B14F-4D97-AF65-F5344CB8AC3E}">
        <p14:creationId xmlns:p14="http://schemas.microsoft.com/office/powerpoint/2010/main" val="11959673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DB0AD8A-911E-C0DA-2CBD-DC891A0E857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6F65E58-E129-185E-EAB7-CB5EBE18871B}"/>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F2B3E7AF-53D6-4E6F-E984-6C6803C7490D}"/>
              </a:ext>
            </a:extLst>
          </p:cNvPr>
          <p:cNvSpPr txBox="1"/>
          <p:nvPr/>
        </p:nvSpPr>
        <p:spPr>
          <a:xfrm>
            <a:off x="71503" y="84474"/>
            <a:ext cx="8730973" cy="369332"/>
          </a:xfrm>
          <a:prstGeom prst="rect">
            <a:avLst/>
          </a:prstGeom>
          <a:noFill/>
        </p:spPr>
        <p:txBody>
          <a:bodyPr wrap="square">
            <a:spAutoFit/>
          </a:bodyPr>
          <a:lstStyle/>
          <a:p>
            <a:r>
              <a:rPr lang="pt-BR" sz="1800" b="1" dirty="0"/>
              <a:t>Checklist para Recebimento de Materiais</a:t>
            </a:r>
            <a:endParaRPr lang="pt-BR" sz="1800" b="1" dirty="0">
              <a:latin typeface="Rawline regular "/>
            </a:endParaRPr>
          </a:p>
        </p:txBody>
      </p:sp>
      <p:sp>
        <p:nvSpPr>
          <p:cNvPr id="4" name="CaixaDeTexto 3">
            <a:extLst>
              <a:ext uri="{FF2B5EF4-FFF2-40B4-BE49-F238E27FC236}">
                <a16:creationId xmlns:a16="http://schemas.microsoft.com/office/drawing/2014/main" id="{CB1EA5EB-9AA5-4628-607D-8199C5435FFE}"/>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C7E87F4F-9052-FE20-7AAE-A0EE1A0A2169}"/>
              </a:ext>
            </a:extLst>
          </p:cNvPr>
          <p:cNvSpPr txBox="1">
            <a:spLocks/>
          </p:cNvSpPr>
          <p:nvPr/>
        </p:nvSpPr>
        <p:spPr>
          <a:xfrm>
            <a:off x="91440" y="722376"/>
            <a:ext cx="6614160" cy="3361943"/>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210000"/>
              </a:lnSpc>
              <a:defRPr sz="1800"/>
            </a:pPr>
            <a:r>
              <a:rPr lang="pt-BR" sz="1800" b="1" dirty="0">
                <a:solidFill>
                  <a:schemeClr val="tx1"/>
                </a:solidFill>
              </a:rPr>
              <a:t>✔ Conferir se a nota fiscal corresponde ao pedido.</a:t>
            </a:r>
          </a:p>
          <a:p>
            <a:pPr algn="l">
              <a:lnSpc>
                <a:spcPct val="210000"/>
              </a:lnSpc>
              <a:defRPr sz="1800"/>
            </a:pPr>
            <a:r>
              <a:rPr lang="pt-BR" sz="1800" b="1" dirty="0">
                <a:solidFill>
                  <a:schemeClr val="tx1"/>
                </a:solidFill>
              </a:rPr>
              <a:t>✔ Verificar integridade física do material.</a:t>
            </a:r>
          </a:p>
          <a:p>
            <a:pPr algn="l">
              <a:lnSpc>
                <a:spcPct val="210000"/>
              </a:lnSpc>
              <a:defRPr sz="1800"/>
            </a:pPr>
            <a:r>
              <a:rPr lang="pt-BR" sz="1800" b="1" dirty="0">
                <a:solidFill>
                  <a:schemeClr val="tx1"/>
                </a:solidFill>
              </a:rPr>
              <a:t>✔ Confirmar validade e marca conforme contrato.</a:t>
            </a:r>
          </a:p>
          <a:p>
            <a:pPr algn="l">
              <a:lnSpc>
                <a:spcPct val="210000"/>
              </a:lnSpc>
              <a:defRPr sz="1800"/>
            </a:pPr>
            <a:r>
              <a:rPr lang="pt-BR" sz="1800" b="1" dirty="0">
                <a:solidFill>
                  <a:schemeClr val="tx1"/>
                </a:solidFill>
              </a:rPr>
              <a:t>✔ Preencher termo de recebimento ou recusa.</a:t>
            </a:r>
          </a:p>
          <a:p>
            <a:pPr algn="l">
              <a:lnSpc>
                <a:spcPct val="210000"/>
              </a:lnSpc>
              <a:defRPr sz="1800"/>
            </a:pPr>
            <a:r>
              <a:rPr lang="pt-BR" sz="1800" b="1" dirty="0">
                <a:solidFill>
                  <a:schemeClr val="tx1"/>
                </a:solidFill>
              </a:rPr>
              <a:t>✔ Solicitar atesto do fiscal responsável.</a:t>
            </a:r>
          </a:p>
        </p:txBody>
      </p:sp>
    </p:spTree>
    <p:extLst>
      <p:ext uri="{BB962C8B-B14F-4D97-AF65-F5344CB8AC3E}">
        <p14:creationId xmlns:p14="http://schemas.microsoft.com/office/powerpoint/2010/main" val="1208060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D956856-A461-B2C1-4DC5-7FC7292FD0C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F2A839-4561-5E63-E86A-7A0498154DB9}"/>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1FD2D432-FC54-F863-7221-A163907263A2}"/>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b) </a:t>
            </a:r>
            <a:r>
              <a:rPr lang="pt-BR" sz="1800" b="1" dirty="0"/>
              <a:t>Deficiências nos Contratos</a:t>
            </a:r>
            <a:endParaRPr lang="pt-BR" sz="1800" b="1" dirty="0">
              <a:latin typeface="Rawline regular "/>
            </a:endParaRPr>
          </a:p>
        </p:txBody>
      </p:sp>
      <p:sp>
        <p:nvSpPr>
          <p:cNvPr id="4" name="CaixaDeTexto 3">
            <a:extLst>
              <a:ext uri="{FF2B5EF4-FFF2-40B4-BE49-F238E27FC236}">
                <a16:creationId xmlns:a16="http://schemas.microsoft.com/office/drawing/2014/main" id="{1C5B5D6E-4565-3888-E9A6-BD5A50D16FF0}"/>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C6AA0959-ACDD-EAEB-34D4-9A26DA4739CE}"/>
              </a:ext>
            </a:extLst>
          </p:cNvPr>
          <p:cNvSpPr txBox="1">
            <a:spLocks/>
          </p:cNvSpPr>
          <p:nvPr/>
        </p:nvSpPr>
        <p:spPr>
          <a:xfrm>
            <a:off x="79248" y="381001"/>
            <a:ext cx="8229600" cy="1935479"/>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endParaRPr lang="pt-BR" sz="1800" b="1" dirty="0"/>
          </a:p>
          <a:p>
            <a:pPr algn="l">
              <a:defRPr sz="1800"/>
            </a:pPr>
            <a:r>
              <a:rPr lang="pt-BR" sz="1800" b="1" dirty="0">
                <a:solidFill>
                  <a:schemeClr val="tx1"/>
                </a:solidFill>
              </a:rPr>
              <a:t>📝 Definição: Contratos mal redigidos comprometem a execução, prazos, qualidade e penalizações.</a:t>
            </a:r>
          </a:p>
          <a:p>
            <a:pPr algn="l">
              <a:defRPr sz="1800"/>
            </a:pPr>
            <a:endParaRPr lang="pt-BR" sz="1800" b="1" dirty="0">
              <a:solidFill>
                <a:schemeClr val="tx1"/>
              </a:solidFill>
            </a:endParaRPr>
          </a:p>
          <a:p>
            <a:pPr algn="l">
              <a:defRPr sz="1800"/>
            </a:pPr>
            <a:r>
              <a:rPr lang="pt-BR" sz="1800" b="1" dirty="0">
                <a:solidFill>
                  <a:schemeClr val="tx1"/>
                </a:solidFill>
              </a:rPr>
              <a:t>📌 Exemplo prático: Ausência de cláusula de garantia impediu a substituição de cadeiras defeituosas entregues à escola municipal.</a:t>
            </a:r>
          </a:p>
        </p:txBody>
      </p:sp>
      <p:sp>
        <p:nvSpPr>
          <p:cNvPr id="6" name="CaixaDeTexto 5">
            <a:extLst>
              <a:ext uri="{FF2B5EF4-FFF2-40B4-BE49-F238E27FC236}">
                <a16:creationId xmlns:a16="http://schemas.microsoft.com/office/drawing/2014/main" id="{33DA4CD1-4253-6C6C-7FD0-A63FD7DFC68A}"/>
              </a:ext>
            </a:extLst>
          </p:cNvPr>
          <p:cNvSpPr txBox="1"/>
          <p:nvPr/>
        </p:nvSpPr>
        <p:spPr>
          <a:xfrm>
            <a:off x="2136648" y="2351568"/>
            <a:ext cx="4739640" cy="369332"/>
          </a:xfrm>
          <a:prstGeom prst="rect">
            <a:avLst/>
          </a:prstGeom>
          <a:noFill/>
        </p:spPr>
        <p:txBody>
          <a:bodyPr wrap="square">
            <a:spAutoFit/>
          </a:bodyPr>
          <a:lstStyle/>
          <a:p>
            <a:r>
              <a:rPr lang="pt-BR" sz="1800" b="1" dirty="0"/>
              <a:t>Fluxograma da Fiscalização Contratual:</a:t>
            </a:r>
          </a:p>
        </p:txBody>
      </p:sp>
      <p:sp>
        <p:nvSpPr>
          <p:cNvPr id="7" name="Content Placeholder 2">
            <a:extLst>
              <a:ext uri="{FF2B5EF4-FFF2-40B4-BE49-F238E27FC236}">
                <a16:creationId xmlns:a16="http://schemas.microsoft.com/office/drawing/2014/main" id="{E52225A8-90C1-572F-4847-1BE538499BAC}"/>
              </a:ext>
            </a:extLst>
          </p:cNvPr>
          <p:cNvSpPr txBox="1">
            <a:spLocks/>
          </p:cNvSpPr>
          <p:nvPr/>
        </p:nvSpPr>
        <p:spPr>
          <a:xfrm>
            <a:off x="298704" y="2904745"/>
            <a:ext cx="7760208" cy="941651"/>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1. Nomeação de fiscal → 2. Acompanhamento da entrega → 3. Registro de ocorrências → 4. Atesto ou recusa → 5. Aplicação de penalidades.</a:t>
            </a:r>
          </a:p>
        </p:txBody>
      </p:sp>
    </p:spTree>
    <p:extLst>
      <p:ext uri="{BB962C8B-B14F-4D97-AF65-F5344CB8AC3E}">
        <p14:creationId xmlns:p14="http://schemas.microsoft.com/office/powerpoint/2010/main" val="10494545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7BDF8BB-4F79-85CA-392B-0F35FCEB281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1991E55-05A1-FE23-F0C0-7DBCF070DA0B}"/>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AB4F2E79-D8D2-5314-6343-7CA61C35F3A2}"/>
              </a:ext>
            </a:extLst>
          </p:cNvPr>
          <p:cNvSpPr txBox="1"/>
          <p:nvPr/>
        </p:nvSpPr>
        <p:spPr>
          <a:xfrm>
            <a:off x="71503" y="84474"/>
            <a:ext cx="8730973" cy="369332"/>
          </a:xfrm>
          <a:prstGeom prst="rect">
            <a:avLst/>
          </a:prstGeom>
          <a:noFill/>
        </p:spPr>
        <p:txBody>
          <a:bodyPr wrap="square">
            <a:spAutoFit/>
          </a:bodyPr>
          <a:lstStyle/>
          <a:p>
            <a:r>
              <a:rPr lang="pt-BR" sz="1800" b="1" dirty="0"/>
              <a:t>Checklist para Armazenamento Seguro</a:t>
            </a:r>
            <a:endParaRPr lang="pt-BR" sz="1800" b="1" dirty="0">
              <a:latin typeface="Rawline regular "/>
            </a:endParaRPr>
          </a:p>
        </p:txBody>
      </p:sp>
      <p:sp>
        <p:nvSpPr>
          <p:cNvPr id="4" name="CaixaDeTexto 3">
            <a:extLst>
              <a:ext uri="{FF2B5EF4-FFF2-40B4-BE49-F238E27FC236}">
                <a16:creationId xmlns:a16="http://schemas.microsoft.com/office/drawing/2014/main" id="{2FE43B65-26F9-7231-2486-31CC8B88A60C}"/>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E99A3A94-FE50-9121-F2FD-43961AC247DA}"/>
              </a:ext>
            </a:extLst>
          </p:cNvPr>
          <p:cNvSpPr txBox="1">
            <a:spLocks/>
          </p:cNvSpPr>
          <p:nvPr/>
        </p:nvSpPr>
        <p:spPr>
          <a:xfrm>
            <a:off x="140208" y="466345"/>
            <a:ext cx="8229600" cy="338632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200000"/>
              </a:lnSpc>
              <a:defRPr sz="1800"/>
            </a:pPr>
            <a:r>
              <a:rPr lang="pt-BR" sz="1800" b="1" dirty="0">
                <a:solidFill>
                  <a:schemeClr val="tx1"/>
                </a:solidFill>
              </a:rPr>
              <a:t>✔ Empilhar de forma estável e segura.</a:t>
            </a:r>
          </a:p>
          <a:p>
            <a:pPr algn="l">
              <a:lnSpc>
                <a:spcPct val="200000"/>
              </a:lnSpc>
              <a:defRPr sz="1800"/>
            </a:pPr>
            <a:r>
              <a:rPr lang="pt-BR" sz="1800" b="1" dirty="0">
                <a:solidFill>
                  <a:schemeClr val="tx1"/>
                </a:solidFill>
              </a:rPr>
              <a:t>✔ Separar materiais por tipo e uso.</a:t>
            </a:r>
          </a:p>
          <a:p>
            <a:pPr algn="l">
              <a:lnSpc>
                <a:spcPct val="200000"/>
              </a:lnSpc>
              <a:defRPr sz="1800"/>
            </a:pPr>
            <a:r>
              <a:rPr lang="pt-BR" sz="1800" b="1" dirty="0">
                <a:solidFill>
                  <a:schemeClr val="tx1"/>
                </a:solidFill>
              </a:rPr>
              <a:t>✔ Garantir ventilação e controle de umidade.</a:t>
            </a:r>
          </a:p>
          <a:p>
            <a:pPr algn="l">
              <a:lnSpc>
                <a:spcPct val="200000"/>
              </a:lnSpc>
              <a:defRPr sz="1800"/>
            </a:pPr>
            <a:r>
              <a:rPr lang="pt-BR" sz="1800" b="1" dirty="0">
                <a:solidFill>
                  <a:schemeClr val="tx1"/>
                </a:solidFill>
              </a:rPr>
              <a:t>✔ Atualizar entrada no sistema imediatamente.</a:t>
            </a:r>
          </a:p>
          <a:p>
            <a:pPr algn="l">
              <a:lnSpc>
                <a:spcPct val="200000"/>
              </a:lnSpc>
              <a:defRPr sz="1800"/>
            </a:pPr>
            <a:r>
              <a:rPr lang="pt-BR" sz="1800" b="1" dirty="0">
                <a:solidFill>
                  <a:schemeClr val="tx1"/>
                </a:solidFill>
              </a:rPr>
              <a:t>✔ Controlar acesso ao almoxarifado.</a:t>
            </a:r>
          </a:p>
        </p:txBody>
      </p:sp>
    </p:spTree>
    <p:extLst>
      <p:ext uri="{BB962C8B-B14F-4D97-AF65-F5344CB8AC3E}">
        <p14:creationId xmlns:p14="http://schemas.microsoft.com/office/powerpoint/2010/main" val="2911942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542B2D3-3A7E-6E0F-AF68-4028437B49B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B4CFED4-700C-D726-6836-0B0E2287DA3F}"/>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22392C78-092A-120C-36DD-9AFF721A62DC}"/>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rPr>
              <a:t>Fluxo de Distribuição Interna de Materiais</a:t>
            </a:r>
            <a:endParaRPr lang="pt-BR" sz="1800" b="1" dirty="0">
              <a:solidFill>
                <a:schemeClr val="tx1"/>
              </a:solidFill>
              <a:latin typeface="Rawline regular "/>
            </a:endParaRPr>
          </a:p>
        </p:txBody>
      </p:sp>
      <p:sp>
        <p:nvSpPr>
          <p:cNvPr id="4" name="CaixaDeTexto 3">
            <a:extLst>
              <a:ext uri="{FF2B5EF4-FFF2-40B4-BE49-F238E27FC236}">
                <a16:creationId xmlns:a16="http://schemas.microsoft.com/office/drawing/2014/main" id="{67F5427B-D427-A6EA-7B46-0ED60D92902D}"/>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E9166D96-F8D7-B2F1-1DC9-831EDA09AD2F}"/>
              </a:ext>
            </a:extLst>
          </p:cNvPr>
          <p:cNvSpPr txBox="1">
            <a:spLocks/>
          </p:cNvSpPr>
          <p:nvPr/>
        </p:nvSpPr>
        <p:spPr>
          <a:xfrm>
            <a:off x="79248" y="563879"/>
            <a:ext cx="7772400" cy="3612903"/>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210000"/>
              </a:lnSpc>
              <a:defRPr sz="1800"/>
            </a:pPr>
            <a:r>
              <a:rPr lang="pt-BR" sz="1800" b="1" dirty="0">
                <a:solidFill>
                  <a:schemeClr val="tx1"/>
                </a:solidFill>
              </a:rPr>
              <a:t>1. Requisição Interna ➡</a:t>
            </a:r>
          </a:p>
          <a:p>
            <a:pPr algn="l">
              <a:lnSpc>
                <a:spcPct val="210000"/>
              </a:lnSpc>
              <a:defRPr sz="1800"/>
            </a:pPr>
            <a:r>
              <a:rPr lang="pt-BR" sz="1800" b="1" dirty="0">
                <a:solidFill>
                  <a:schemeClr val="tx1"/>
                </a:solidFill>
              </a:rPr>
              <a:t>2. Romaneio Preenchido ➡</a:t>
            </a:r>
          </a:p>
          <a:p>
            <a:pPr algn="l">
              <a:lnSpc>
                <a:spcPct val="210000"/>
              </a:lnSpc>
              <a:defRPr sz="1800"/>
            </a:pPr>
            <a:r>
              <a:rPr lang="pt-BR" sz="1800" b="1" dirty="0">
                <a:solidFill>
                  <a:schemeClr val="tx1"/>
                </a:solidFill>
              </a:rPr>
              <a:t>3. Conferência de Estoque ➡</a:t>
            </a:r>
          </a:p>
          <a:p>
            <a:pPr algn="l">
              <a:lnSpc>
                <a:spcPct val="210000"/>
              </a:lnSpc>
              <a:defRPr sz="1800"/>
            </a:pPr>
            <a:r>
              <a:rPr lang="pt-BR" sz="1800" b="1" dirty="0">
                <a:solidFill>
                  <a:schemeClr val="tx1"/>
                </a:solidFill>
              </a:rPr>
              <a:t>4. Separação de Materiais ➡</a:t>
            </a:r>
          </a:p>
          <a:p>
            <a:pPr algn="l">
              <a:lnSpc>
                <a:spcPct val="210000"/>
              </a:lnSpc>
              <a:defRPr sz="1800"/>
            </a:pPr>
            <a:r>
              <a:rPr lang="pt-BR" sz="1800" b="1" dirty="0">
                <a:solidFill>
                  <a:schemeClr val="tx1"/>
                </a:solidFill>
              </a:rPr>
              <a:t>5. Entrega com Protocolo ➡</a:t>
            </a:r>
          </a:p>
          <a:p>
            <a:pPr algn="l">
              <a:lnSpc>
                <a:spcPct val="210000"/>
              </a:lnSpc>
              <a:defRPr sz="1800"/>
            </a:pPr>
            <a:r>
              <a:rPr lang="pt-BR" sz="1800" b="1" dirty="0">
                <a:solidFill>
                  <a:schemeClr val="tx1"/>
                </a:solidFill>
              </a:rPr>
              <a:t>6. Baixa no Sistema.</a:t>
            </a:r>
          </a:p>
        </p:txBody>
      </p:sp>
    </p:spTree>
    <p:extLst>
      <p:ext uri="{BB962C8B-B14F-4D97-AF65-F5344CB8AC3E}">
        <p14:creationId xmlns:p14="http://schemas.microsoft.com/office/powerpoint/2010/main" val="28065133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C263B4F-EB7B-6181-8145-FC1AEB1A69D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D0A4FF4-A159-630E-7F8A-4EB7609774DD}"/>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C5D8B0E2-A96F-9566-0151-FD09A4489ED3}"/>
              </a:ext>
            </a:extLst>
          </p:cNvPr>
          <p:cNvSpPr txBox="1"/>
          <p:nvPr/>
        </p:nvSpPr>
        <p:spPr>
          <a:xfrm>
            <a:off x="59311" y="83844"/>
            <a:ext cx="8730973" cy="369332"/>
          </a:xfrm>
          <a:prstGeom prst="rect">
            <a:avLst/>
          </a:prstGeom>
          <a:noFill/>
        </p:spPr>
        <p:txBody>
          <a:bodyPr wrap="square">
            <a:spAutoFit/>
          </a:bodyPr>
          <a:lstStyle/>
          <a:p>
            <a:r>
              <a:rPr lang="pt-BR" sz="1800" b="1" dirty="0">
                <a:solidFill>
                  <a:schemeClr val="tx1"/>
                </a:solidFill>
              </a:rPr>
              <a:t>Ciclo de Vida do Material no Setor Público</a:t>
            </a:r>
            <a:endParaRPr lang="pt-BR" sz="1800" b="1" dirty="0">
              <a:solidFill>
                <a:schemeClr val="tx1"/>
              </a:solidFill>
              <a:latin typeface="Rawline regular "/>
            </a:endParaRPr>
          </a:p>
        </p:txBody>
      </p:sp>
      <p:sp>
        <p:nvSpPr>
          <p:cNvPr id="4" name="CaixaDeTexto 3">
            <a:extLst>
              <a:ext uri="{FF2B5EF4-FFF2-40B4-BE49-F238E27FC236}">
                <a16:creationId xmlns:a16="http://schemas.microsoft.com/office/drawing/2014/main" id="{C8DB23D9-B404-E142-037C-C057B8F0C8FF}"/>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89477A7E-A00F-6B5C-9AF9-49902AA1A69E}"/>
              </a:ext>
            </a:extLst>
          </p:cNvPr>
          <p:cNvSpPr txBox="1">
            <a:spLocks/>
          </p:cNvSpPr>
          <p:nvPr/>
        </p:nvSpPr>
        <p:spPr>
          <a:xfrm>
            <a:off x="103632" y="551688"/>
            <a:ext cx="8229600" cy="3164305"/>
          </a:xfrm>
          <a:prstGeom prst="rect">
            <a:avLst/>
          </a:prstGeom>
          <a:noFill/>
          <a:ln>
            <a:noFill/>
          </a:ln>
        </p:spPr>
        <p:txBody>
          <a:bodyPr spcFirstLastPara="1" wrap="square" lIns="91425" tIns="91425" rIns="91425" bIns="91425" anchor="t" anchorCtr="0">
            <a:normAutofit fontScale="92500" lnSpcReduction="1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200000"/>
              </a:lnSpc>
              <a:defRPr sz="1800"/>
            </a:pPr>
            <a:r>
              <a:rPr lang="pt-BR" sz="1800" b="1" dirty="0">
                <a:solidFill>
                  <a:schemeClr val="tx1"/>
                </a:solidFill>
              </a:rPr>
              <a:t>1. Planejamento da Aquisição ➡</a:t>
            </a:r>
          </a:p>
          <a:p>
            <a:pPr algn="l">
              <a:lnSpc>
                <a:spcPct val="200000"/>
              </a:lnSpc>
              <a:defRPr sz="1800"/>
            </a:pPr>
            <a:r>
              <a:rPr lang="pt-BR" sz="1800" b="1" dirty="0">
                <a:solidFill>
                  <a:schemeClr val="tx1"/>
                </a:solidFill>
              </a:rPr>
              <a:t>2. Licitação / Contratação ➡</a:t>
            </a:r>
          </a:p>
          <a:p>
            <a:pPr algn="l">
              <a:lnSpc>
                <a:spcPct val="200000"/>
              </a:lnSpc>
              <a:defRPr sz="1800"/>
            </a:pPr>
            <a:r>
              <a:rPr lang="pt-BR" sz="1800" b="1" dirty="0">
                <a:solidFill>
                  <a:schemeClr val="tx1"/>
                </a:solidFill>
              </a:rPr>
              <a:t>3. Recebimento ➡</a:t>
            </a:r>
          </a:p>
          <a:p>
            <a:pPr algn="l">
              <a:lnSpc>
                <a:spcPct val="200000"/>
              </a:lnSpc>
              <a:defRPr sz="1800"/>
            </a:pPr>
            <a:r>
              <a:rPr lang="pt-BR" sz="1800" b="1" dirty="0">
                <a:solidFill>
                  <a:schemeClr val="tx1"/>
                </a:solidFill>
              </a:rPr>
              <a:t>4. Armazenamento ➡</a:t>
            </a:r>
          </a:p>
          <a:p>
            <a:pPr algn="l">
              <a:lnSpc>
                <a:spcPct val="200000"/>
              </a:lnSpc>
              <a:defRPr sz="1800"/>
            </a:pPr>
            <a:r>
              <a:rPr lang="pt-BR" sz="1800" b="1" dirty="0">
                <a:solidFill>
                  <a:schemeClr val="tx1"/>
                </a:solidFill>
              </a:rPr>
              <a:t>5. Distribuição ➡</a:t>
            </a:r>
          </a:p>
          <a:p>
            <a:pPr algn="l">
              <a:lnSpc>
                <a:spcPct val="200000"/>
              </a:lnSpc>
              <a:defRPr sz="1800"/>
            </a:pPr>
            <a:r>
              <a:rPr lang="pt-BR" sz="1800" b="1" dirty="0">
                <a:solidFill>
                  <a:schemeClr val="tx1"/>
                </a:solidFill>
              </a:rPr>
              <a:t>6. Consumo / Baixa.</a:t>
            </a:r>
          </a:p>
        </p:txBody>
      </p:sp>
    </p:spTree>
    <p:extLst>
      <p:ext uri="{BB962C8B-B14F-4D97-AF65-F5344CB8AC3E}">
        <p14:creationId xmlns:p14="http://schemas.microsoft.com/office/powerpoint/2010/main" val="21772564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8502F9A-EC0C-8199-60A3-E97B074B3EA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1F9DFBE-C27C-2FDB-264D-FA08FF554671}"/>
              </a:ext>
            </a:extLst>
          </p:cNvPr>
          <p:cNvPicPr preferRelativeResize="0"/>
          <p:nvPr/>
        </p:nvPicPr>
        <p:blipFill>
          <a:blip r:embed="rId3">
            <a:alphaModFix/>
          </a:blip>
          <a:stretch>
            <a:fillRect/>
          </a:stretch>
        </p:blipFill>
        <p:spPr>
          <a:xfrm>
            <a:off x="0" y="-84474"/>
            <a:ext cx="9397660" cy="5227974"/>
          </a:xfrm>
          <a:prstGeom prst="rect">
            <a:avLst/>
          </a:prstGeom>
          <a:noFill/>
          <a:ln>
            <a:noFill/>
          </a:ln>
        </p:spPr>
      </p:pic>
      <p:sp>
        <p:nvSpPr>
          <p:cNvPr id="3" name="CaixaDeTexto 2">
            <a:extLst>
              <a:ext uri="{FF2B5EF4-FFF2-40B4-BE49-F238E27FC236}">
                <a16:creationId xmlns:a16="http://schemas.microsoft.com/office/drawing/2014/main" id="{D104592C-4BAB-A32A-55D2-F10592D37524}"/>
              </a:ext>
            </a:extLst>
          </p:cNvPr>
          <p:cNvSpPr txBox="1"/>
          <p:nvPr/>
        </p:nvSpPr>
        <p:spPr>
          <a:xfrm>
            <a:off x="71503" y="84474"/>
            <a:ext cx="8730973" cy="369332"/>
          </a:xfrm>
          <a:prstGeom prst="rect">
            <a:avLst/>
          </a:prstGeom>
          <a:noFill/>
        </p:spPr>
        <p:txBody>
          <a:bodyPr wrap="square">
            <a:spAutoFit/>
          </a:bodyPr>
          <a:lstStyle/>
          <a:p>
            <a:r>
              <a:rPr lang="pt-BR" sz="1800" b="1" dirty="0"/>
              <a:t>Modelo – Termo de Recebimento</a:t>
            </a:r>
            <a:endParaRPr lang="pt-BR" sz="1800" b="1" dirty="0">
              <a:latin typeface="Rawline regular "/>
            </a:endParaRPr>
          </a:p>
        </p:txBody>
      </p:sp>
      <p:sp>
        <p:nvSpPr>
          <p:cNvPr id="4" name="CaixaDeTexto 3">
            <a:extLst>
              <a:ext uri="{FF2B5EF4-FFF2-40B4-BE49-F238E27FC236}">
                <a16:creationId xmlns:a16="http://schemas.microsoft.com/office/drawing/2014/main" id="{DEE4D4BA-FEA2-20ED-96AD-9DE0A19A697D}"/>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3868BF54-CA0F-69FB-257F-F84DF018FDD6}"/>
              </a:ext>
            </a:extLst>
          </p:cNvPr>
          <p:cNvSpPr txBox="1">
            <a:spLocks/>
          </p:cNvSpPr>
          <p:nvPr/>
        </p:nvSpPr>
        <p:spPr>
          <a:xfrm>
            <a:off x="103632" y="576073"/>
            <a:ext cx="8516112" cy="3483863"/>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lang="pt-BR" dirty="0"/>
          </a:p>
          <a:p>
            <a:pPr algn="just">
              <a:defRPr sz="1800"/>
            </a:pPr>
            <a:r>
              <a:rPr lang="pt-BR" sz="1800" b="1" dirty="0">
                <a:solidFill>
                  <a:schemeClr val="tx1"/>
                </a:solidFill>
              </a:rPr>
              <a:t>Declaro, para os devidos fins, que recebi os materiais descritos conforme Nota Fiscal nº ___, em perfeito estado e de acordo com as especificações contratadas.</a:t>
            </a:r>
          </a:p>
          <a:p>
            <a:pPr algn="just">
              <a:defRPr sz="1800"/>
            </a:pPr>
            <a:endParaRPr lang="pt-BR" sz="1800" b="1" dirty="0">
              <a:solidFill>
                <a:schemeClr val="tx1"/>
              </a:solidFill>
            </a:endParaRPr>
          </a:p>
          <a:p>
            <a:pPr algn="just">
              <a:defRPr sz="1800"/>
            </a:pPr>
            <a:endParaRPr lang="pt-BR" sz="1800" b="1" dirty="0">
              <a:solidFill>
                <a:schemeClr val="tx1"/>
              </a:solidFill>
            </a:endParaRPr>
          </a:p>
          <a:p>
            <a:pPr algn="l">
              <a:defRPr sz="1800"/>
            </a:pPr>
            <a:r>
              <a:rPr lang="pt-BR" sz="1800" b="1" dirty="0">
                <a:solidFill>
                  <a:schemeClr val="tx1"/>
                </a:solidFill>
              </a:rPr>
              <a:t>Local e data: ____________</a:t>
            </a:r>
          </a:p>
          <a:p>
            <a:pPr>
              <a:defRPr sz="1800"/>
            </a:pPr>
            <a:endParaRPr lang="pt-BR" sz="1800" b="1" dirty="0">
              <a:solidFill>
                <a:schemeClr val="tx1"/>
              </a:solidFill>
            </a:endParaRPr>
          </a:p>
          <a:p>
            <a:pPr>
              <a:defRPr sz="1800"/>
            </a:pPr>
            <a:endParaRPr lang="pt-BR" sz="1800" b="1" dirty="0">
              <a:solidFill>
                <a:schemeClr val="tx1"/>
              </a:solidFill>
            </a:endParaRPr>
          </a:p>
          <a:p>
            <a:pPr algn="l">
              <a:defRPr sz="1800"/>
            </a:pPr>
            <a:endParaRPr lang="pt-BR" sz="1800" b="1" dirty="0">
              <a:solidFill>
                <a:schemeClr val="tx1"/>
              </a:solidFill>
            </a:endParaRPr>
          </a:p>
          <a:p>
            <a:pPr algn="l">
              <a:defRPr sz="1800"/>
            </a:pPr>
            <a:r>
              <a:rPr lang="pt-BR" sz="1800" b="1" dirty="0">
                <a:solidFill>
                  <a:schemeClr val="tx1"/>
                </a:solidFill>
              </a:rPr>
              <a:t>Responsável pelo recebimento: ___________________________</a:t>
            </a:r>
          </a:p>
        </p:txBody>
      </p:sp>
    </p:spTree>
    <p:extLst>
      <p:ext uri="{BB962C8B-B14F-4D97-AF65-F5344CB8AC3E}">
        <p14:creationId xmlns:p14="http://schemas.microsoft.com/office/powerpoint/2010/main" val="14543943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23B118B-3A6B-36AF-A056-7A0CF8BBCCF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692FC35-B545-AF05-1FCE-88C283477FDC}"/>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BDA9DDD3-B59F-97ED-3AA7-AE280A00ECD0}"/>
              </a:ext>
            </a:extLst>
          </p:cNvPr>
          <p:cNvSpPr txBox="1"/>
          <p:nvPr/>
        </p:nvSpPr>
        <p:spPr>
          <a:xfrm>
            <a:off x="71503" y="84474"/>
            <a:ext cx="8730973" cy="369332"/>
          </a:xfrm>
          <a:prstGeom prst="rect">
            <a:avLst/>
          </a:prstGeom>
          <a:noFill/>
        </p:spPr>
        <p:txBody>
          <a:bodyPr wrap="square">
            <a:spAutoFit/>
          </a:bodyPr>
          <a:lstStyle/>
          <a:p>
            <a:r>
              <a:rPr lang="pt-BR" sz="1800" b="1" dirty="0"/>
              <a:t>Modelo – Romaneio Interno de Entrega</a:t>
            </a:r>
            <a:endParaRPr lang="pt-BR" sz="1800" b="1" dirty="0">
              <a:latin typeface="Rawline regular "/>
            </a:endParaRPr>
          </a:p>
        </p:txBody>
      </p:sp>
      <p:sp>
        <p:nvSpPr>
          <p:cNvPr id="4" name="CaixaDeTexto 3">
            <a:extLst>
              <a:ext uri="{FF2B5EF4-FFF2-40B4-BE49-F238E27FC236}">
                <a16:creationId xmlns:a16="http://schemas.microsoft.com/office/drawing/2014/main" id="{8AE54738-17E7-2731-9210-D9F0E47DB8AB}"/>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2966828F-E1D1-3B1D-973A-24B16969DCA1}"/>
              </a:ext>
            </a:extLst>
          </p:cNvPr>
          <p:cNvSpPr txBox="1">
            <a:spLocks/>
          </p:cNvSpPr>
          <p:nvPr/>
        </p:nvSpPr>
        <p:spPr>
          <a:xfrm>
            <a:off x="71503" y="453806"/>
            <a:ext cx="8229600" cy="3508248"/>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lang="pt-BR" dirty="0"/>
          </a:p>
          <a:p>
            <a:pPr>
              <a:lnSpc>
                <a:spcPct val="150000"/>
              </a:lnSpc>
              <a:defRPr sz="1800"/>
            </a:pPr>
            <a:r>
              <a:rPr lang="pt-BR" sz="1800" b="1" dirty="0">
                <a:solidFill>
                  <a:schemeClr val="tx1"/>
                </a:solidFill>
              </a:rPr>
              <a:t>Documento nº _______</a:t>
            </a:r>
          </a:p>
          <a:p>
            <a:pPr>
              <a:lnSpc>
                <a:spcPct val="150000"/>
              </a:lnSpc>
              <a:defRPr sz="1800"/>
            </a:pPr>
            <a:r>
              <a:rPr lang="pt-BR" sz="1800" b="1" dirty="0">
                <a:solidFill>
                  <a:schemeClr val="tx1"/>
                </a:solidFill>
              </a:rPr>
              <a:t>Solicitante: ___________________  Departamento: ____________</a:t>
            </a:r>
          </a:p>
          <a:p>
            <a:pPr>
              <a:lnSpc>
                <a:spcPct val="150000"/>
              </a:lnSpc>
              <a:defRPr sz="1800"/>
            </a:pPr>
            <a:r>
              <a:rPr lang="pt-BR" sz="1800" b="1" dirty="0">
                <a:solidFill>
                  <a:schemeClr val="tx1"/>
                </a:solidFill>
              </a:rPr>
              <a:t>Item: __________  Quantidade: _____  Assinatura do Recebedor: ___________</a:t>
            </a:r>
          </a:p>
          <a:p>
            <a:pPr>
              <a:lnSpc>
                <a:spcPct val="150000"/>
              </a:lnSpc>
              <a:defRPr sz="1800"/>
            </a:pPr>
            <a:r>
              <a:rPr lang="pt-BR" sz="1800" b="1" dirty="0">
                <a:solidFill>
                  <a:schemeClr val="tx1"/>
                </a:solidFill>
              </a:rPr>
              <a:t>Data: ___/___/____  Entregue por: __________________________</a:t>
            </a:r>
          </a:p>
        </p:txBody>
      </p:sp>
    </p:spTree>
    <p:extLst>
      <p:ext uri="{BB962C8B-B14F-4D97-AF65-F5344CB8AC3E}">
        <p14:creationId xmlns:p14="http://schemas.microsoft.com/office/powerpoint/2010/main" val="28149282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9C7488B-5E10-6BBF-A3FF-77DB9A3CD93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4CEEA4F-F415-8DE4-99C7-7155DB2BF4A4}"/>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6538DE1C-4525-56C3-872B-EE56A47EF9D6}"/>
              </a:ext>
            </a:extLst>
          </p:cNvPr>
          <p:cNvSpPr txBox="1"/>
          <p:nvPr/>
        </p:nvSpPr>
        <p:spPr>
          <a:xfrm>
            <a:off x="71503" y="84474"/>
            <a:ext cx="8730973" cy="369332"/>
          </a:xfrm>
          <a:prstGeom prst="rect">
            <a:avLst/>
          </a:prstGeom>
          <a:noFill/>
        </p:spPr>
        <p:txBody>
          <a:bodyPr wrap="square">
            <a:spAutoFit/>
          </a:bodyPr>
          <a:lstStyle/>
          <a:p>
            <a:r>
              <a:rPr lang="pt-BR" sz="1800" b="1" dirty="0"/>
              <a:t>Modelo – Termo de Atesto</a:t>
            </a:r>
            <a:endParaRPr lang="pt-BR" sz="1800" b="1" dirty="0">
              <a:latin typeface="Rawline regular "/>
            </a:endParaRPr>
          </a:p>
        </p:txBody>
      </p:sp>
      <p:sp>
        <p:nvSpPr>
          <p:cNvPr id="4" name="CaixaDeTexto 3">
            <a:extLst>
              <a:ext uri="{FF2B5EF4-FFF2-40B4-BE49-F238E27FC236}">
                <a16:creationId xmlns:a16="http://schemas.microsoft.com/office/drawing/2014/main" id="{C7CAB48E-822D-450D-7E05-B79BDDB6357A}"/>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A243EAD2-C738-E99B-80B3-4973A72D7BB0}"/>
              </a:ext>
            </a:extLst>
          </p:cNvPr>
          <p:cNvSpPr txBox="1">
            <a:spLocks/>
          </p:cNvSpPr>
          <p:nvPr/>
        </p:nvSpPr>
        <p:spPr>
          <a:xfrm>
            <a:off x="42672" y="515112"/>
            <a:ext cx="8552688" cy="3483863"/>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lang="pt-BR" dirty="0"/>
          </a:p>
          <a:p>
            <a:pPr>
              <a:defRPr sz="1800"/>
            </a:pPr>
            <a:r>
              <a:rPr lang="pt-BR" sz="1800" b="1" dirty="0">
                <a:solidFill>
                  <a:schemeClr val="tx1"/>
                </a:solidFill>
              </a:rPr>
              <a:t>Declaro que, após análise, atesto para fins de pagamento, a conformidade da entrega dos materiais discriminados na NF nº ________, conforme contrato nº ______.</a:t>
            </a:r>
          </a:p>
          <a:p>
            <a:pPr>
              <a:defRPr sz="1800"/>
            </a:pPr>
            <a:r>
              <a:rPr lang="pt-BR" sz="1800" b="1" dirty="0">
                <a:solidFill>
                  <a:schemeClr val="tx1"/>
                </a:solidFill>
              </a:rPr>
              <a:t>Data: ___/___/____  Fiscal responsável: ____________________</a:t>
            </a:r>
          </a:p>
        </p:txBody>
      </p:sp>
    </p:spTree>
    <p:extLst>
      <p:ext uri="{BB962C8B-B14F-4D97-AF65-F5344CB8AC3E}">
        <p14:creationId xmlns:p14="http://schemas.microsoft.com/office/powerpoint/2010/main" val="40507854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D238A6E-E4A8-48E4-56C6-071418F5F01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1B9E9AE-1F78-E0ED-967C-C81879E5E00F}"/>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0FBB2A2C-9C06-3F19-4FA9-96A6B06E47C1}"/>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rPr>
              <a:t>Encerramento e Recomendações Finais</a:t>
            </a:r>
            <a:endParaRPr lang="pt-BR" sz="1800" b="1" dirty="0">
              <a:solidFill>
                <a:schemeClr val="tx1"/>
              </a:solidFill>
              <a:latin typeface="Rawline regular "/>
            </a:endParaRPr>
          </a:p>
        </p:txBody>
      </p:sp>
      <p:sp>
        <p:nvSpPr>
          <p:cNvPr id="4" name="CaixaDeTexto 3">
            <a:extLst>
              <a:ext uri="{FF2B5EF4-FFF2-40B4-BE49-F238E27FC236}">
                <a16:creationId xmlns:a16="http://schemas.microsoft.com/office/drawing/2014/main" id="{B9639347-3EAD-EC33-A163-756419647F7F}"/>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6" name="Content Placeholder 2">
            <a:extLst>
              <a:ext uri="{FF2B5EF4-FFF2-40B4-BE49-F238E27FC236}">
                <a16:creationId xmlns:a16="http://schemas.microsoft.com/office/drawing/2014/main" id="{AA19810A-4BA9-D635-0175-69D34F41B93F}"/>
              </a:ext>
            </a:extLst>
          </p:cNvPr>
          <p:cNvSpPr txBox="1">
            <a:spLocks/>
          </p:cNvSpPr>
          <p:nvPr/>
        </p:nvSpPr>
        <p:spPr>
          <a:xfrm>
            <a:off x="91440" y="551688"/>
            <a:ext cx="8229600" cy="3527559"/>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lnSpc>
                <a:spcPct val="200000"/>
              </a:lnSpc>
              <a:defRPr sz="1800"/>
            </a:pPr>
            <a:r>
              <a:rPr lang="pt-BR" sz="1800" b="1" dirty="0">
                <a:solidFill>
                  <a:schemeClr val="tx1"/>
                </a:solidFill>
              </a:rPr>
              <a:t>• Planeje com base em dados;</a:t>
            </a:r>
          </a:p>
          <a:p>
            <a:pPr algn="l">
              <a:lnSpc>
                <a:spcPct val="200000"/>
              </a:lnSpc>
              <a:defRPr sz="1800"/>
            </a:pPr>
            <a:r>
              <a:rPr lang="pt-BR" sz="1800" b="1" dirty="0">
                <a:solidFill>
                  <a:schemeClr val="tx1"/>
                </a:solidFill>
              </a:rPr>
              <a:t>• Registre e ateste com cautela;</a:t>
            </a:r>
          </a:p>
          <a:p>
            <a:pPr algn="l">
              <a:lnSpc>
                <a:spcPct val="200000"/>
              </a:lnSpc>
              <a:defRPr sz="1800"/>
            </a:pPr>
            <a:r>
              <a:rPr lang="pt-BR" sz="1800" b="1" dirty="0">
                <a:solidFill>
                  <a:schemeClr val="tx1"/>
                </a:solidFill>
              </a:rPr>
              <a:t>• Capacite os envolvidos;</a:t>
            </a:r>
          </a:p>
          <a:p>
            <a:pPr algn="l">
              <a:lnSpc>
                <a:spcPct val="200000"/>
              </a:lnSpc>
              <a:defRPr sz="1800"/>
            </a:pPr>
            <a:r>
              <a:rPr lang="pt-BR" sz="1800" b="1" dirty="0">
                <a:solidFill>
                  <a:schemeClr val="tx1"/>
                </a:solidFill>
              </a:rPr>
              <a:t>• Acompanhe jurisprudência dos Tribunais de Contas.</a:t>
            </a:r>
          </a:p>
          <a:p>
            <a:pPr algn="l">
              <a:lnSpc>
                <a:spcPct val="200000"/>
              </a:lnSpc>
              <a:defRPr sz="1800"/>
            </a:pPr>
            <a:r>
              <a:rPr lang="pt-BR" sz="1800" b="1" dirty="0">
                <a:solidFill>
                  <a:schemeClr val="tx1"/>
                </a:solidFill>
              </a:rPr>
              <a:t>• Transparência, rastreabilidade e controle são pilares da boa gestão de materiais.</a:t>
            </a:r>
          </a:p>
        </p:txBody>
      </p:sp>
    </p:spTree>
    <p:extLst>
      <p:ext uri="{BB962C8B-B14F-4D97-AF65-F5344CB8AC3E}">
        <p14:creationId xmlns:p14="http://schemas.microsoft.com/office/powerpoint/2010/main" val="2650163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46892"/>
            <a:ext cx="9144000" cy="5143500"/>
          </a:xfrm>
          <a:prstGeom prst="rect">
            <a:avLst/>
          </a:prstGeom>
          <a:noFill/>
          <a:ln>
            <a:noFill/>
          </a:ln>
        </p:spPr>
      </p:pic>
      <p:sp>
        <p:nvSpPr>
          <p:cNvPr id="55" name="Google Shape;55;p13"/>
          <p:cNvSpPr txBox="1"/>
          <p:nvPr/>
        </p:nvSpPr>
        <p:spPr>
          <a:xfrm>
            <a:off x="571971" y="1280364"/>
            <a:ext cx="6535961" cy="138496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900" b="1" dirty="0">
                <a:solidFill>
                  <a:srgbClr val="FF6C00"/>
                </a:solidFill>
                <a:latin typeface="Montserrat"/>
                <a:ea typeface="Montserrat"/>
                <a:cs typeface="Montserrat"/>
                <a:sym typeface="Montserrat"/>
              </a:rPr>
              <a:t>MUITO OBRIGADO PELA PARTICIPAÇÃO!!!</a:t>
            </a:r>
          </a:p>
        </p:txBody>
      </p:sp>
      <p:sp>
        <p:nvSpPr>
          <p:cNvPr id="56" name="Google Shape;56;p13"/>
          <p:cNvSpPr txBox="1"/>
          <p:nvPr/>
        </p:nvSpPr>
        <p:spPr>
          <a:xfrm>
            <a:off x="3991449" y="3395184"/>
            <a:ext cx="4196400" cy="49241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2000" b="1" dirty="0">
                <a:solidFill>
                  <a:srgbClr val="FF6C00"/>
                </a:solidFill>
                <a:latin typeface="Montserrat"/>
                <a:ea typeface="Montserrat"/>
                <a:cs typeface="Montserrat"/>
                <a:sym typeface="Montserrat"/>
              </a:rPr>
              <a:t>Jorge Souza</a:t>
            </a:r>
          </a:p>
        </p:txBody>
      </p:sp>
      <p:sp>
        <p:nvSpPr>
          <p:cNvPr id="2" name="CaixaDeTexto 1">
            <a:extLst>
              <a:ext uri="{FF2B5EF4-FFF2-40B4-BE49-F238E27FC236}">
                <a16:creationId xmlns:a16="http://schemas.microsoft.com/office/drawing/2014/main" id="{0FBBA732-94D4-B85F-633E-C2B7F0C84B14}"/>
              </a:ext>
            </a:extLst>
          </p:cNvPr>
          <p:cNvSpPr txBox="1"/>
          <p:nvPr/>
        </p:nvSpPr>
        <p:spPr>
          <a:xfrm>
            <a:off x="2080394" y="4542118"/>
            <a:ext cx="5173846"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Tree>
    <p:extLst>
      <p:ext uri="{BB962C8B-B14F-4D97-AF65-F5344CB8AC3E}">
        <p14:creationId xmlns:p14="http://schemas.microsoft.com/office/powerpoint/2010/main" val="16738070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CEA4FCF-871C-94A1-C690-AC7FD83A96F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648F925-2910-337B-BF4F-036132D512D3}"/>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FCC6F9D2-5910-85D9-322B-3D19C3F276BC}"/>
              </a:ext>
            </a:extLst>
          </p:cNvPr>
          <p:cNvSpPr txBox="1"/>
          <p:nvPr/>
        </p:nvSpPr>
        <p:spPr>
          <a:xfrm>
            <a:off x="71503" y="84474"/>
            <a:ext cx="8730973" cy="369332"/>
          </a:xfrm>
          <a:prstGeom prst="rect">
            <a:avLst/>
          </a:prstGeom>
          <a:noFill/>
        </p:spPr>
        <p:txBody>
          <a:bodyPr wrap="square">
            <a:spAutoFit/>
          </a:bodyPr>
          <a:lstStyle/>
          <a:p>
            <a:endParaRPr lang="pt-BR" sz="1800" b="1" dirty="0">
              <a:latin typeface="Rawline regular "/>
            </a:endParaRPr>
          </a:p>
        </p:txBody>
      </p:sp>
      <p:sp>
        <p:nvSpPr>
          <p:cNvPr id="4" name="CaixaDeTexto 3">
            <a:extLst>
              <a:ext uri="{FF2B5EF4-FFF2-40B4-BE49-F238E27FC236}">
                <a16:creationId xmlns:a16="http://schemas.microsoft.com/office/drawing/2014/main" id="{A88C403B-9506-011F-CB37-E526BFF8413C}"/>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aixaDeTexto 1">
            <a:extLst>
              <a:ext uri="{FF2B5EF4-FFF2-40B4-BE49-F238E27FC236}">
                <a16:creationId xmlns:a16="http://schemas.microsoft.com/office/drawing/2014/main" id="{AD7439E4-D91D-5650-F132-D4B1E1E88963}"/>
              </a:ext>
            </a:extLst>
          </p:cNvPr>
          <p:cNvSpPr txBox="1"/>
          <p:nvPr/>
        </p:nvSpPr>
        <p:spPr>
          <a:xfrm>
            <a:off x="64477" y="50902"/>
            <a:ext cx="7218450" cy="4012380"/>
          </a:xfrm>
          <a:prstGeom prst="rect">
            <a:avLst/>
          </a:prstGeom>
          <a:noFill/>
        </p:spPr>
        <p:txBody>
          <a:bodyPr wrap="square">
            <a:spAutoFit/>
          </a:bodyPr>
          <a:lstStyle/>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Instrumentos de Consulta para elaboração deste Conteúdo</a:t>
            </a:r>
          </a:p>
          <a:p>
            <a:pPr marL="685800">
              <a:lnSpc>
                <a:spcPct val="115000"/>
              </a:lnSpc>
              <a:spcAft>
                <a:spcPts val="800"/>
              </a:spcAft>
            </a:pPr>
            <a:r>
              <a:rPr lang="pt-BR" sz="1800" b="1" kern="100" dirty="0">
                <a:effectLst/>
                <a:latin typeface="Rawline-Regular"/>
                <a:ea typeface="Aptos" panose="020B0004020202020204" pitchFamily="34" charset="0"/>
                <a:cs typeface="Times New Roman" panose="02020603050405020304" pitchFamily="18" charset="0"/>
              </a:rPr>
              <a:t>FONTES E REFERÊNCAS:</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rPr>
              <a:t>1. Lei 14.133/2021 - Nova Lei de Licitações e Contratos Administrativos</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rPr>
              <a:t>   - Disponível em: [www.planalto.gov.br](</a:t>
            </a:r>
            <a:r>
              <a:rPr lang="pt-BR" sz="900" b="1" kern="100" dirty="0">
                <a:effectLst/>
                <a:latin typeface="Aptos" panose="020B0004020202020204" pitchFamily="34" charset="0"/>
                <a:ea typeface="Aptos" panose="020B0004020202020204" pitchFamily="34" charset="0"/>
                <a:cs typeface="Times New Roman" panose="02020603050405020304" pitchFamily="18" charset="0"/>
                <a:hlinkClick r:id="rId4"/>
              </a:rPr>
              <a:t>http://www.planalto.gov.br</a:t>
            </a:r>
            <a:r>
              <a:rPr lang="pt-BR" sz="900" b="1"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hlinkClick r:id="rId5"/>
              </a:rPr>
              <a:t>https://www.planalto.gov.br/ccivil_03/_ato2019-2022/2021/lei/l14133.htm</a:t>
            </a:r>
            <a:endParaRPr lang="pt-BR" sz="900" b="1"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rPr>
              <a:t>   - Compreende as normas que regem as licitações e contratos no setor público.</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rPr>
              <a:t> 2. Diretrizes para a Gestão de Almoxarifado no Setor Público</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rPr>
              <a:t>   - Manual ou guia publicado por instituições como o Tribunal de Contas da União (TCU).</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rPr>
              <a:t>   - Exemplos de boas práticas na gestão de almoxarifados.</a:t>
            </a: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hlinkClick r:id="rId6"/>
              </a:rPr>
              <a:t>https://www.gov.br/trabalho-e-emprego/pt-br/assuntos/inspecao-do-trabalho/seguranca-e-saude-no-trabalho/ctpp-nrs/normas-regulamentadoras-nrs</a:t>
            </a:r>
            <a:endParaRPr lang="pt-BR" sz="900" b="1"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pt-BR" sz="900" b="1" kern="100" dirty="0">
                <a:effectLst/>
                <a:latin typeface="Aptos" panose="020B0004020202020204" pitchFamily="34" charset="0"/>
                <a:ea typeface="Aptos" panose="020B0004020202020204" pitchFamily="34" charset="0"/>
                <a:cs typeface="Times New Roman" panose="02020603050405020304" pitchFamily="18" charset="0"/>
                <a:hlinkClick r:id="rId7"/>
              </a:rPr>
              <a:t>https://www.tesourotransparente.gov.br/publicacoes/manual-de-contabilidade-aplicada-ao-setor-publico-mcasp/2024/26</a:t>
            </a:r>
            <a:endParaRPr lang="pt-BR" sz="9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pt-BR" sz="900" b="1" kern="100" dirty="0">
                <a:latin typeface="Aptos" panose="020B0004020202020204" pitchFamily="34" charset="0"/>
                <a:ea typeface="Aptos" panose="020B0004020202020204" pitchFamily="34" charset="0"/>
                <a:cs typeface="Times New Roman" panose="02020603050405020304" pitchFamily="18" charset="0"/>
                <a:hlinkClick r:id="rId8"/>
              </a:rPr>
              <a:t>https://contas.tcu.gov.br/</a:t>
            </a:r>
            <a:endParaRPr lang="pt-BR" sz="900" b="1"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pt-BR" sz="1800" b="1" kern="100" dirty="0">
              <a:effectLst/>
              <a:latin typeface="Rawline-Regula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174016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1AC9751-EA0E-6753-46E5-1D13613A51E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E25056B-1493-0BC8-B8A5-59EA9F65A5F3}"/>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41571F6A-7F5A-22F3-3209-08218AF496D1}"/>
              </a:ext>
            </a:extLst>
          </p:cNvPr>
          <p:cNvSpPr txBox="1"/>
          <p:nvPr/>
        </p:nvSpPr>
        <p:spPr>
          <a:xfrm>
            <a:off x="71503" y="84474"/>
            <a:ext cx="8730973" cy="369332"/>
          </a:xfrm>
          <a:prstGeom prst="rect">
            <a:avLst/>
          </a:prstGeom>
          <a:noFill/>
        </p:spPr>
        <p:txBody>
          <a:bodyPr wrap="square">
            <a:spAutoFit/>
          </a:bodyPr>
          <a:lstStyle/>
          <a:p>
            <a:endParaRPr lang="pt-BR" sz="1800" b="1" dirty="0">
              <a:latin typeface="Rawline regular "/>
            </a:endParaRPr>
          </a:p>
        </p:txBody>
      </p:sp>
      <p:sp>
        <p:nvSpPr>
          <p:cNvPr id="4" name="CaixaDeTexto 3">
            <a:extLst>
              <a:ext uri="{FF2B5EF4-FFF2-40B4-BE49-F238E27FC236}">
                <a16:creationId xmlns:a16="http://schemas.microsoft.com/office/drawing/2014/main" id="{BCC3D452-E6B5-F9DB-D537-55F92737C157}"/>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aixaDeTexto 1">
            <a:extLst>
              <a:ext uri="{FF2B5EF4-FFF2-40B4-BE49-F238E27FC236}">
                <a16:creationId xmlns:a16="http://schemas.microsoft.com/office/drawing/2014/main" id="{D0555891-ECB9-85C2-3BB8-B15F60DE562C}"/>
              </a:ext>
            </a:extLst>
          </p:cNvPr>
          <p:cNvSpPr txBox="1"/>
          <p:nvPr/>
        </p:nvSpPr>
        <p:spPr>
          <a:xfrm>
            <a:off x="64477" y="50904"/>
            <a:ext cx="6960267" cy="4012958"/>
          </a:xfrm>
          <a:prstGeom prst="rect">
            <a:avLst/>
          </a:prstGeom>
          <a:noFill/>
        </p:spPr>
        <p:txBody>
          <a:bodyPr wrap="square">
            <a:spAutoFit/>
          </a:bodyPr>
          <a:lstStyle/>
          <a:p>
            <a:pPr marL="685800">
              <a:lnSpc>
                <a:spcPct val="115000"/>
              </a:lnSpc>
              <a:spcAft>
                <a:spcPts val="800"/>
              </a:spcAft>
            </a:pPr>
            <a:r>
              <a:rPr lang="pt-BR" sz="1600" b="1" kern="100" dirty="0">
                <a:effectLst/>
                <a:latin typeface="Rawline-Regular"/>
                <a:ea typeface="Aptos" panose="020B0004020202020204" pitchFamily="34" charset="0"/>
                <a:cs typeface="Times New Roman" panose="02020603050405020304" pitchFamily="18" charset="0"/>
              </a:rPr>
              <a:t>Instrumentos de Consulta para elaboração deste Conteúdo</a:t>
            </a:r>
          </a:p>
          <a:p>
            <a:pPr marL="685800">
              <a:lnSpc>
                <a:spcPct val="115000"/>
              </a:lnSpc>
              <a:spcAft>
                <a:spcPts val="800"/>
              </a:spcAft>
            </a:pPr>
            <a:r>
              <a:rPr lang="pt-BR" sz="1600" b="1" kern="100" dirty="0">
                <a:effectLst/>
                <a:latin typeface="Rawline-Regular"/>
                <a:ea typeface="Aptos" panose="020B0004020202020204" pitchFamily="34" charset="0"/>
                <a:cs typeface="Times New Roman" panose="02020603050405020304" pitchFamily="18" charset="0"/>
              </a:rPr>
              <a:t>FONTES E REFERÊNCAS:</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5. MENDONÇA, R. S. (2020). Gestão de Almoxarifado: Teoria e Prática.</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 Um livro que aborda a gestão de almoxarifados com foco no setor público.</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6. BRASIL. (2017). Normas de Recebimento e Controle de Materiais.</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 Publicação que detalha os procedimentos de recebimento e controle no setor público.</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7. SANTOS, L. F. dos. (2018). Licitações e Contratos Administrativos.</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 Livro que explora a legislação e as práticas relacionadas a licitações e contratos no setor público.</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8. PEREIRA, C. A. (2021). Manual de Gestão de Almoxarifado.</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 Um guia prático para gestores públicos.</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Autores</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José Carlos de Almeida: Especialista em administração pública e gestão de recursos.</a:t>
            </a:r>
          </a:p>
          <a:p>
            <a:pPr marL="171450" indent="-171450">
              <a:lnSpc>
                <a:spcPct val="115000"/>
              </a:lnSpc>
              <a:spcAft>
                <a:spcPts val="800"/>
              </a:spcAft>
              <a:buFontTx/>
              <a:buChar char="-"/>
            </a:pPr>
            <a:r>
              <a:rPr lang="pt-BR" sz="900" kern="100" dirty="0">
                <a:effectLst/>
                <a:latin typeface="Aptos" panose="020B0004020202020204" pitchFamily="34" charset="0"/>
                <a:ea typeface="Aptos" panose="020B0004020202020204" pitchFamily="34" charset="0"/>
                <a:cs typeface="Times New Roman" panose="02020603050405020304" pitchFamily="18" charset="0"/>
              </a:rPr>
              <a:t>Maria de Fátima Ribeiro: Autora de livros e artigos sobre licitações e contratos no setor público.</a:t>
            </a:r>
          </a:p>
          <a:p>
            <a:pPr>
              <a:lnSpc>
                <a:spcPct val="115000"/>
              </a:lnSpc>
              <a:spcAft>
                <a:spcPts val="800"/>
              </a:spcAft>
            </a:pPr>
            <a:r>
              <a:rPr lang="pt-BR" sz="900" kern="100" dirty="0">
                <a:effectLst/>
                <a:latin typeface="Aptos" panose="020B0004020202020204" pitchFamily="34" charset="0"/>
                <a:ea typeface="Aptos" panose="020B0004020202020204" pitchFamily="34" charset="0"/>
                <a:cs typeface="Times New Roman" panose="02020603050405020304" pitchFamily="18" charset="0"/>
              </a:rPr>
              <a:t>- Carlos Alberto Ferreira: Experiente na gestão de almoxarifados e logística pública</a:t>
            </a:r>
            <a:r>
              <a:rPr lang="pt-BR" sz="1600" kern="100" dirty="0">
                <a:effectLst/>
                <a:latin typeface="Aptos" panose="020B0004020202020204" pitchFamily="34" charset="0"/>
                <a:ea typeface="Aptos" panose="020B0004020202020204" pitchFamily="34" charset="0"/>
                <a:cs typeface="Times New Roman" panose="02020603050405020304" pitchFamily="18" charset="0"/>
              </a:rPr>
              <a:t>. </a:t>
            </a:r>
            <a:endParaRPr lang="pt-BR" sz="1200" kern="100" dirty="0">
              <a:effectLst/>
              <a:latin typeface="Rawline-Regula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76585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33F637B-74D5-B207-BECF-4964BD772BB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4BC8933-8E86-3DB2-027C-C03123DA9BE9}"/>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C0C18C91-5D70-EB52-8626-A857769111B2}"/>
              </a:ext>
            </a:extLst>
          </p:cNvPr>
          <p:cNvSpPr txBox="1"/>
          <p:nvPr/>
        </p:nvSpPr>
        <p:spPr>
          <a:xfrm>
            <a:off x="71503" y="84474"/>
            <a:ext cx="8730973" cy="369332"/>
          </a:xfrm>
          <a:prstGeom prst="rect">
            <a:avLst/>
          </a:prstGeom>
          <a:noFill/>
        </p:spPr>
        <p:txBody>
          <a:bodyPr wrap="square">
            <a:spAutoFit/>
          </a:bodyPr>
          <a:lstStyle/>
          <a:p>
            <a:r>
              <a:rPr lang="pt-BR" sz="1800" b="1" dirty="0">
                <a:latin typeface="+mj-lt"/>
              </a:rPr>
              <a:t>1 – </a:t>
            </a:r>
            <a:r>
              <a:rPr lang="pt-BR" sz="1800" b="1" dirty="0"/>
              <a:t>Cuidados nas Aquisições: </a:t>
            </a:r>
            <a:r>
              <a:rPr lang="pt-BR" sz="1800" b="1" dirty="0">
                <a:latin typeface="+mj-lt"/>
              </a:rPr>
              <a:t>b) </a:t>
            </a:r>
            <a:r>
              <a:rPr lang="pt-BR" sz="1800" b="1" dirty="0"/>
              <a:t>Deficiências nos Contratos</a:t>
            </a:r>
            <a:endParaRPr lang="pt-BR" sz="1800" b="1" dirty="0">
              <a:latin typeface="Rawline regular "/>
            </a:endParaRPr>
          </a:p>
        </p:txBody>
      </p:sp>
      <p:sp>
        <p:nvSpPr>
          <p:cNvPr id="4" name="CaixaDeTexto 3">
            <a:extLst>
              <a:ext uri="{FF2B5EF4-FFF2-40B4-BE49-F238E27FC236}">
                <a16:creationId xmlns:a16="http://schemas.microsoft.com/office/drawing/2014/main" id="{4F3022E5-CC64-0CDD-03C6-9CF5F3A55B1F}"/>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5" name="CaixaDeTexto 4">
            <a:extLst>
              <a:ext uri="{FF2B5EF4-FFF2-40B4-BE49-F238E27FC236}">
                <a16:creationId xmlns:a16="http://schemas.microsoft.com/office/drawing/2014/main" id="{0E60EC68-3F6F-9AF2-2994-0C47C7E2B457}"/>
              </a:ext>
            </a:extLst>
          </p:cNvPr>
          <p:cNvSpPr txBox="1"/>
          <p:nvPr/>
        </p:nvSpPr>
        <p:spPr>
          <a:xfrm>
            <a:off x="199012" y="745054"/>
            <a:ext cx="7832284" cy="3257302"/>
          </a:xfrm>
          <a:prstGeom prst="rect">
            <a:avLst/>
          </a:prstGeom>
          <a:noFill/>
        </p:spPr>
        <p:txBody>
          <a:bodyPr wrap="square">
            <a:spAutoFit/>
          </a:bodyPr>
          <a:lstStyle/>
          <a:p>
            <a:pPr>
              <a:lnSpc>
                <a:spcPct val="150000"/>
              </a:lnSpc>
              <a:spcAft>
                <a:spcPts val="800"/>
              </a:spcAft>
            </a:pPr>
            <a:r>
              <a:rPr lang="pt-BR" sz="1800" b="1" kern="100" dirty="0">
                <a:solidFill>
                  <a:schemeClr val="accent1">
                    <a:lumMod val="75000"/>
                  </a:schemeClr>
                </a:solidFill>
                <a:ea typeface="Aptos" panose="020B0004020202020204" pitchFamily="34" charset="0"/>
                <a:cs typeface="Times New Roman" panose="02020603050405020304" pitchFamily="18" charset="0"/>
              </a:rPr>
              <a:t>  !   </a:t>
            </a:r>
            <a:r>
              <a:rPr lang="pt-BR" sz="1800" b="1" dirty="0">
                <a:solidFill>
                  <a:schemeClr val="tx1"/>
                </a:solidFill>
                <a:effectLst/>
                <a:latin typeface="+mj-lt"/>
                <a:ea typeface="Aptos" panose="020B0004020202020204" pitchFamily="34" charset="0"/>
                <a:cs typeface="Times New Roman" panose="02020603050405020304" pitchFamily="18" charset="0"/>
              </a:rPr>
              <a:t>Identificação e prevenção de falhas contratuais.</a:t>
            </a:r>
          </a:p>
          <a:p>
            <a:pPr>
              <a:lnSpc>
                <a:spcPct val="150000"/>
              </a:lnSpc>
              <a:spcAft>
                <a:spcPts val="800"/>
              </a:spcAft>
            </a:pPr>
            <a:r>
              <a:rPr lang="en-US" sz="1800" dirty="0"/>
              <a:t>📜</a:t>
            </a:r>
            <a:r>
              <a:rPr lang="pt-BR" sz="1800" b="1" kern="100" dirty="0">
                <a:solidFill>
                  <a:schemeClr val="tx1"/>
                </a:solidFill>
                <a:effectLst/>
                <a:latin typeface="+mj-lt"/>
                <a:ea typeface="Aptos" panose="020B0004020202020204" pitchFamily="34" charset="0"/>
                <a:cs typeface="Times New Roman" panose="02020603050405020304" pitchFamily="18" charset="0"/>
              </a:rPr>
              <a:t> Referência Legal:</a:t>
            </a:r>
            <a:r>
              <a:rPr lang="pt-BR" sz="1800" b="1" kern="100" dirty="0">
                <a:effectLst/>
                <a:latin typeface="+mj-lt"/>
                <a:ea typeface="Aptos" panose="020B0004020202020204" pitchFamily="34" charset="0"/>
                <a:cs typeface="Times New Roman" panose="02020603050405020304" pitchFamily="18" charset="0"/>
              </a:rPr>
              <a:t> </a:t>
            </a:r>
            <a:r>
              <a:rPr lang="pt-BR" sz="1800" b="1" kern="100" dirty="0">
                <a:effectLst/>
                <a:latin typeface="+mj-lt"/>
                <a:ea typeface="Aptos" panose="020B0004020202020204" pitchFamily="34" charset="0"/>
                <a:cs typeface="Times New Roman" panose="02020603050405020304" pitchFamily="18" charset="0"/>
                <a:hlinkClick r:id="rId4"/>
              </a:rPr>
              <a:t>Art. 55 da Lei 14.133/2021</a:t>
            </a:r>
            <a:r>
              <a:rPr lang="pt-BR" sz="1800" b="1" kern="100" dirty="0">
                <a:effectLst/>
                <a:latin typeface="+mj-lt"/>
                <a:ea typeface="Aptos" panose="020B0004020202020204" pitchFamily="34" charset="0"/>
                <a:cs typeface="Times New Roman" panose="02020603050405020304" pitchFamily="18" charset="0"/>
              </a:rPr>
              <a:t>.</a:t>
            </a:r>
          </a:p>
          <a:p>
            <a:pPr>
              <a:lnSpc>
                <a:spcPct val="150000"/>
              </a:lnSpc>
              <a:spcAft>
                <a:spcPts val="800"/>
              </a:spcAft>
            </a:pPr>
            <a:r>
              <a:rPr lang="en-US" sz="1800" dirty="0"/>
              <a:t>📜</a:t>
            </a:r>
            <a:r>
              <a:rPr lang="pt-BR" sz="1800" b="1" kern="100" dirty="0">
                <a:solidFill>
                  <a:schemeClr val="tx1"/>
                </a:solidFill>
                <a:effectLst/>
                <a:latin typeface="+mj-lt"/>
                <a:ea typeface="Aptos" panose="020B0004020202020204" pitchFamily="34" charset="0"/>
                <a:cs typeface="Times New Roman" panose="02020603050405020304" pitchFamily="18" charset="0"/>
              </a:rPr>
              <a:t> Prevenção de falhas nos contratos administrativos, incluindo cláusulas essenciais e condições de cumprimento: </a:t>
            </a:r>
            <a:r>
              <a:rPr lang="pt-BR" sz="1800" b="1" kern="100" dirty="0">
                <a:effectLst/>
                <a:latin typeface="+mj-lt"/>
                <a:ea typeface="Aptos" panose="020B0004020202020204" pitchFamily="34" charset="0"/>
                <a:cs typeface="Times New Roman" panose="02020603050405020304" pitchFamily="18" charset="0"/>
                <a:hlinkClick r:id="rId5"/>
              </a:rPr>
              <a:t>Art. 92 da Lei 14.133/2021</a:t>
            </a:r>
            <a:r>
              <a:rPr lang="pt-BR" sz="1800" b="1" kern="100" dirty="0">
                <a:effectLst/>
                <a:latin typeface="+mj-lt"/>
                <a:ea typeface="Aptos" panose="020B0004020202020204" pitchFamily="34" charset="0"/>
                <a:cs typeface="Times New Roman" panose="02020603050405020304" pitchFamily="18" charset="0"/>
              </a:rPr>
              <a:t>.</a:t>
            </a:r>
          </a:p>
          <a:p>
            <a:pPr>
              <a:lnSpc>
                <a:spcPct val="150000"/>
              </a:lnSpc>
              <a:spcAft>
                <a:spcPts val="800"/>
              </a:spcAft>
            </a:pPr>
            <a:r>
              <a:rPr lang="pt-BR" sz="1800" b="1" dirty="0"/>
              <a:t>📌</a:t>
            </a:r>
            <a:r>
              <a:rPr lang="pt-BR" sz="1800" b="1" dirty="0">
                <a:solidFill>
                  <a:schemeClr val="tx1"/>
                </a:solidFill>
                <a:effectLst/>
                <a:latin typeface="+mj-lt"/>
                <a:ea typeface="Aptos" panose="020B0004020202020204" pitchFamily="34" charset="0"/>
                <a:cs typeface="Times New Roman" panose="02020603050405020304" pitchFamily="18" charset="0"/>
              </a:rPr>
              <a:t> Exemplo Prático: Falta de cláusulas de garantia ou penalidades em contratos de fornecimento de medicamentos.</a:t>
            </a:r>
            <a:endParaRPr lang="pt-BR" sz="1400" b="1" kern="100" dirty="0">
              <a:solidFill>
                <a:schemeClr val="tx1"/>
              </a:solidFill>
              <a:effectLst/>
              <a:latin typeface="+mj-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8116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3091C6B-9BE0-4D4E-B88E-3A65281BEBA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9BD326E-04E3-58D4-2244-906BB5FAD440}"/>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8EB784D1-3178-7A95-9C29-95D070807842}"/>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c) </a:t>
            </a:r>
            <a:r>
              <a:rPr lang="pt-BR" sz="1800" b="1" dirty="0"/>
              <a:t>Valor destoante com o de mercado</a:t>
            </a:r>
            <a:endParaRPr lang="pt-BR" sz="1800" b="1" dirty="0">
              <a:latin typeface="Rawline regular "/>
            </a:endParaRPr>
          </a:p>
        </p:txBody>
      </p:sp>
      <p:sp>
        <p:nvSpPr>
          <p:cNvPr id="4" name="CaixaDeTexto 3">
            <a:extLst>
              <a:ext uri="{FF2B5EF4-FFF2-40B4-BE49-F238E27FC236}">
                <a16:creationId xmlns:a16="http://schemas.microsoft.com/office/drawing/2014/main" id="{ECE6070A-AE06-1CD8-77F6-A117B66466A5}"/>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69CB9ED7-6C09-5D60-1D5A-47EF7D81FFD2}"/>
              </a:ext>
            </a:extLst>
          </p:cNvPr>
          <p:cNvSpPr txBox="1">
            <a:spLocks/>
          </p:cNvSpPr>
          <p:nvPr/>
        </p:nvSpPr>
        <p:spPr>
          <a:xfrm>
            <a:off x="152400" y="758953"/>
            <a:ext cx="8229600" cy="1606295"/>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t>📝 </a:t>
            </a:r>
            <a:r>
              <a:rPr lang="pt-BR" sz="1800" b="1" dirty="0">
                <a:solidFill>
                  <a:schemeClr val="tx1"/>
                </a:solidFill>
              </a:rPr>
              <a:t>Definição: Valores contratados devem estar em conformidade com preços praticados no mercado, sob pena de responsabilização.</a:t>
            </a:r>
          </a:p>
          <a:p>
            <a:pPr algn="l">
              <a:defRPr sz="1800"/>
            </a:pPr>
            <a:endParaRPr lang="pt-BR" sz="1800" b="1" dirty="0">
              <a:solidFill>
                <a:schemeClr val="tx1"/>
              </a:solidFill>
            </a:endParaRPr>
          </a:p>
          <a:p>
            <a:pPr algn="l">
              <a:defRPr sz="1800"/>
            </a:pPr>
            <a:r>
              <a:rPr lang="pt-BR" sz="1800" b="1" dirty="0">
                <a:solidFill>
                  <a:schemeClr val="tx1"/>
                </a:solidFill>
              </a:rPr>
              <a:t>📌 Exemplo prático: Compra de toners com valor 3x maior do que o registrado no Painel de Preços do Governo Federal.</a:t>
            </a:r>
          </a:p>
          <a:p>
            <a:pPr algn="l">
              <a:defRPr sz="1800"/>
            </a:pPr>
            <a:endParaRPr lang="pt-BR" sz="1800" b="1" dirty="0">
              <a:solidFill>
                <a:schemeClr val="tx1"/>
              </a:solidFill>
            </a:endParaRPr>
          </a:p>
        </p:txBody>
      </p:sp>
      <p:sp>
        <p:nvSpPr>
          <p:cNvPr id="5" name="CaixaDeTexto 4">
            <a:extLst>
              <a:ext uri="{FF2B5EF4-FFF2-40B4-BE49-F238E27FC236}">
                <a16:creationId xmlns:a16="http://schemas.microsoft.com/office/drawing/2014/main" id="{25F75BF9-4DD7-E175-6A71-807923B0E6B9}"/>
              </a:ext>
            </a:extLst>
          </p:cNvPr>
          <p:cNvSpPr txBox="1"/>
          <p:nvPr/>
        </p:nvSpPr>
        <p:spPr>
          <a:xfrm>
            <a:off x="281129" y="2309581"/>
            <a:ext cx="7833864" cy="1779590"/>
          </a:xfrm>
          <a:prstGeom prst="rect">
            <a:avLst/>
          </a:prstGeom>
          <a:noFill/>
        </p:spPr>
        <p:txBody>
          <a:bodyPr wrap="square">
            <a:spAutoFit/>
          </a:bodyPr>
          <a:lstStyle/>
          <a:p>
            <a:pPr>
              <a:lnSpc>
                <a:spcPct val="150000"/>
              </a:lnSpc>
              <a:spcAft>
                <a:spcPts val="800"/>
              </a:spcAft>
            </a:pPr>
            <a:r>
              <a:rPr lang="pt-BR" sz="1800" b="1" kern="100" dirty="0">
                <a:effectLst/>
                <a:latin typeface="Rawline regular "/>
                <a:ea typeface="Aptos" panose="020B0004020202020204" pitchFamily="34" charset="0"/>
                <a:cs typeface="Times New Roman" panose="02020603050405020304" pitchFamily="18" charset="0"/>
              </a:rPr>
              <a:t> </a:t>
            </a:r>
            <a:r>
              <a:rPr lang="pt-BR" sz="1800" b="1" kern="100" dirty="0">
                <a:solidFill>
                  <a:schemeClr val="accent1">
                    <a:lumMod val="75000"/>
                  </a:schemeClr>
                </a:solidFill>
                <a:ea typeface="Aptos" panose="020B0004020202020204" pitchFamily="34" charset="0"/>
                <a:cs typeface="Times New Roman" panose="02020603050405020304" pitchFamily="18" charset="0"/>
              </a:rPr>
              <a:t> !  </a:t>
            </a:r>
            <a:r>
              <a:rPr lang="pt-BR" sz="1800" b="1" kern="100" dirty="0">
                <a:solidFill>
                  <a:schemeClr val="tx1"/>
                </a:solidFill>
                <a:effectLst/>
                <a:latin typeface="+mj-lt"/>
                <a:ea typeface="Aptos" panose="020B0004020202020204" pitchFamily="34" charset="0"/>
                <a:cs typeface="Times New Roman" panose="02020603050405020304" pitchFamily="18" charset="0"/>
              </a:rPr>
              <a:t>Análise comparativa de preços</a:t>
            </a:r>
            <a:r>
              <a:rPr lang="pt-BR" sz="1800" b="1" kern="100" dirty="0">
                <a:solidFill>
                  <a:schemeClr val="tx1"/>
                </a:solidFill>
                <a:latin typeface="+mj-lt"/>
                <a:ea typeface="Aptos" panose="020B0004020202020204" pitchFamily="34" charset="0"/>
                <a:cs typeface="Times New Roman" panose="02020603050405020304" pitchFamily="18" charset="0"/>
              </a:rPr>
              <a:t>.</a:t>
            </a:r>
          </a:p>
          <a:p>
            <a:pPr>
              <a:lnSpc>
                <a:spcPct val="150000"/>
              </a:lnSpc>
              <a:spcAft>
                <a:spcPts val="800"/>
              </a:spcAft>
            </a:pPr>
            <a:r>
              <a:rPr lang="en-US" sz="1800" dirty="0">
                <a:solidFill>
                  <a:schemeClr val="tx1"/>
                </a:solidFill>
                <a:latin typeface="+mj-lt"/>
              </a:rPr>
              <a:t>📜 </a:t>
            </a:r>
            <a:r>
              <a:rPr lang="pt-BR" sz="1800" b="1" dirty="0">
                <a:solidFill>
                  <a:schemeClr val="tx1"/>
                </a:solidFill>
                <a:effectLst/>
                <a:latin typeface="+mj-lt"/>
                <a:ea typeface="Aptos" panose="020B0004020202020204" pitchFamily="34" charset="0"/>
                <a:cs typeface="Times New Roman" panose="02020603050405020304" pitchFamily="18" charset="0"/>
              </a:rPr>
              <a:t>Conforme as diretrizes de pesquisa de preços,</a:t>
            </a:r>
            <a:r>
              <a:rPr lang="pt-BR" sz="1800" dirty="0">
                <a:solidFill>
                  <a:schemeClr val="tx1"/>
                </a:solidFill>
                <a:effectLst/>
                <a:latin typeface="+mj-lt"/>
                <a:ea typeface="Aptos" panose="020B0004020202020204" pitchFamily="34" charset="0"/>
                <a:cs typeface="Times New Roman" panose="02020603050405020304" pitchFamily="18" charset="0"/>
              </a:rPr>
              <a:t> </a:t>
            </a:r>
            <a:r>
              <a:rPr lang="pt-BR" sz="1800" b="1" dirty="0">
                <a:solidFill>
                  <a:schemeClr val="tx1"/>
                </a:solidFill>
                <a:effectLst/>
                <a:latin typeface="+mj-lt"/>
                <a:ea typeface="Aptos" panose="020B0004020202020204" pitchFamily="34" charset="0"/>
                <a:cs typeface="Times New Roman" panose="02020603050405020304" pitchFamily="18" charset="0"/>
              </a:rPr>
              <a:t>Lei nº </a:t>
            </a:r>
            <a:r>
              <a:rPr lang="pt-BR" sz="1800" b="1" dirty="0">
                <a:effectLst/>
                <a:latin typeface="+mj-lt"/>
                <a:ea typeface="Aptos" panose="020B0004020202020204" pitchFamily="34" charset="0"/>
                <a:cs typeface="Times New Roman" panose="02020603050405020304" pitchFamily="18" charset="0"/>
                <a:hlinkClick r:id="rId4"/>
              </a:rPr>
              <a:t>14.133/2021, art. 23</a:t>
            </a:r>
            <a:r>
              <a:rPr lang="pt-BR" sz="1800" b="1" dirty="0">
                <a:effectLst/>
                <a:latin typeface="+mj-lt"/>
                <a:ea typeface="Aptos" panose="020B0004020202020204" pitchFamily="34" charset="0"/>
                <a:cs typeface="Times New Roman" panose="02020603050405020304" pitchFamily="18" charset="0"/>
              </a:rPr>
              <a:t>.</a:t>
            </a:r>
            <a:endParaRPr lang="pt-BR" sz="1800" b="1" kern="100" dirty="0">
              <a:effectLst/>
              <a:latin typeface="+mj-lt"/>
              <a:ea typeface="Aptos" panose="020B0004020202020204" pitchFamily="34" charset="0"/>
              <a:cs typeface="Times New Roman" panose="02020603050405020304" pitchFamily="18" charset="0"/>
            </a:endParaRPr>
          </a:p>
          <a:p>
            <a:pPr>
              <a:lnSpc>
                <a:spcPct val="115000"/>
              </a:lnSpc>
              <a:spcAft>
                <a:spcPts val="800"/>
              </a:spcAft>
            </a:pPr>
            <a:endParaRPr lang="pt-B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9539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BEF2825-BBDA-A74D-90B0-DDF3B003160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7301864-97E6-1961-054A-7E499BF7972F}"/>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AF26835C-3B01-DAF5-2DA0-ADFAC1FADB7E}"/>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d) </a:t>
            </a:r>
            <a:r>
              <a:rPr lang="pt-BR" sz="1800" b="1" dirty="0"/>
              <a:t>Indicação de marca e homologação prévia</a:t>
            </a:r>
            <a:endParaRPr lang="pt-BR" sz="1800" b="1" dirty="0">
              <a:latin typeface="Rawline regular "/>
            </a:endParaRPr>
          </a:p>
        </p:txBody>
      </p:sp>
      <p:sp>
        <p:nvSpPr>
          <p:cNvPr id="4" name="CaixaDeTexto 3">
            <a:extLst>
              <a:ext uri="{FF2B5EF4-FFF2-40B4-BE49-F238E27FC236}">
                <a16:creationId xmlns:a16="http://schemas.microsoft.com/office/drawing/2014/main" id="{D781A641-F61E-2890-E3C8-5D8A43AC6CD3}"/>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37285CE0-22DB-614D-D4D8-ABF3456A5295}"/>
              </a:ext>
            </a:extLst>
          </p:cNvPr>
          <p:cNvSpPr txBox="1">
            <a:spLocks/>
          </p:cNvSpPr>
          <p:nvPr/>
        </p:nvSpPr>
        <p:spPr>
          <a:xfrm>
            <a:off x="79248" y="734569"/>
            <a:ext cx="8229600" cy="1520951"/>
          </a:xfrm>
          <a:prstGeom prst="rect">
            <a:avLst/>
          </a:prstGeom>
          <a:noFill/>
          <a:ln>
            <a:noFill/>
          </a:ln>
        </p:spPr>
        <p:txBody>
          <a:bodyPr spcFirstLastPara="1" wrap="square" lIns="91425" tIns="91425" rIns="91425" bIns="91425" anchor="t" anchorCtr="0">
            <a:normAutofit fontScale="92500" lnSpcReduction="20000"/>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Permitida somente com justificativa técnica e necessidade de </a:t>
            </a:r>
            <a:r>
              <a:rPr lang="pt-BR" sz="1900" b="1" dirty="0">
                <a:solidFill>
                  <a:schemeClr val="tx1"/>
                </a:solidFill>
                <a:latin typeface="+mj-lt"/>
              </a:rPr>
              <a:t>compatibilidade </a:t>
            </a:r>
            <a:r>
              <a:rPr lang="pt-BR" sz="1900" b="1" kern="100" dirty="0">
                <a:solidFill>
                  <a:schemeClr val="tx1"/>
                </a:solidFill>
                <a:latin typeface="+mj-lt"/>
                <a:ea typeface="Aptos" panose="020B0004020202020204" pitchFamily="34" charset="0"/>
                <a:cs typeface="Times New Roman" panose="02020603050405020304" pitchFamily="18" charset="0"/>
              </a:rPr>
              <a:t>e homologação de produtos</a:t>
            </a:r>
            <a:r>
              <a:rPr lang="pt-BR" sz="1900" b="1" kern="100" dirty="0">
                <a:latin typeface="+mj-lt"/>
                <a:ea typeface="Aptos" panose="020B0004020202020204" pitchFamily="34" charset="0"/>
                <a:cs typeface="Times New Roman" panose="02020603050405020304" pitchFamily="18" charset="0"/>
              </a:rPr>
              <a:t>, </a:t>
            </a:r>
            <a:r>
              <a:rPr lang="pt-BR" sz="1900" b="1" dirty="0">
                <a:latin typeface="+mj-lt"/>
                <a:ea typeface="Aptos" panose="020B0004020202020204" pitchFamily="34" charset="0"/>
                <a:cs typeface="Times New Roman" panose="02020603050405020304" pitchFamily="18" charset="0"/>
                <a:hlinkClick r:id="rId4"/>
              </a:rPr>
              <a:t>Lei nº 14.133/2021, art. 40, §1º</a:t>
            </a:r>
            <a:endParaRPr lang="pt-BR" sz="1900" b="1" dirty="0">
              <a:solidFill>
                <a:schemeClr val="tx1"/>
              </a:solidFill>
              <a:latin typeface="+mj-lt"/>
            </a:endParaRPr>
          </a:p>
          <a:p>
            <a:pPr algn="l">
              <a:defRPr sz="1800"/>
            </a:pPr>
            <a:endParaRPr lang="pt-BR" sz="1900" b="1" dirty="0">
              <a:solidFill>
                <a:schemeClr val="tx1"/>
              </a:solidFill>
              <a:latin typeface="+mj-lt"/>
            </a:endParaRPr>
          </a:p>
          <a:p>
            <a:pPr algn="l">
              <a:defRPr sz="1800"/>
            </a:pPr>
            <a:r>
              <a:rPr lang="pt-BR" sz="1800" b="1" dirty="0">
                <a:solidFill>
                  <a:schemeClr val="tx1"/>
                </a:solidFill>
              </a:rPr>
              <a:t>📌 Exemplo prático: Indicação da marca de nobreaks por exigência do sistema hospitalar já instalado.</a:t>
            </a:r>
          </a:p>
        </p:txBody>
      </p:sp>
      <p:sp>
        <p:nvSpPr>
          <p:cNvPr id="5" name="CaixaDeTexto 4">
            <a:extLst>
              <a:ext uri="{FF2B5EF4-FFF2-40B4-BE49-F238E27FC236}">
                <a16:creationId xmlns:a16="http://schemas.microsoft.com/office/drawing/2014/main" id="{F039A8F8-9981-1679-0EDE-96443C37A020}"/>
              </a:ext>
            </a:extLst>
          </p:cNvPr>
          <p:cNvSpPr txBox="1"/>
          <p:nvPr/>
        </p:nvSpPr>
        <p:spPr>
          <a:xfrm>
            <a:off x="216076" y="2088009"/>
            <a:ext cx="7866138" cy="1841530"/>
          </a:xfrm>
          <a:prstGeom prst="rect">
            <a:avLst/>
          </a:prstGeom>
          <a:noFill/>
        </p:spPr>
        <p:txBody>
          <a:bodyPr wrap="square">
            <a:spAutoFit/>
          </a:bodyPr>
          <a:lstStyle/>
          <a:p>
            <a:pPr>
              <a:lnSpc>
                <a:spcPct val="150000"/>
              </a:lnSpc>
            </a:pPr>
            <a:r>
              <a:rPr lang="pt-BR" sz="2400" b="1" kern="100" dirty="0">
                <a:solidFill>
                  <a:schemeClr val="accent1">
                    <a:lumMod val="75000"/>
                  </a:schemeClr>
                </a:solidFill>
                <a:effectLst/>
                <a:latin typeface="+mj-lt"/>
                <a:ea typeface="Aptos" panose="020B0004020202020204" pitchFamily="34" charset="0"/>
                <a:cs typeface="Times New Roman" panose="02020603050405020304" pitchFamily="18" charset="0"/>
              </a:rPr>
              <a:t> !  </a:t>
            </a:r>
            <a:r>
              <a:rPr lang="pt-BR" sz="1800" b="1" kern="100" dirty="0">
                <a:solidFill>
                  <a:schemeClr val="tx1"/>
                </a:solidFill>
                <a:effectLst/>
                <a:latin typeface="+mj-lt"/>
                <a:ea typeface="Aptos" panose="020B0004020202020204" pitchFamily="34" charset="0"/>
                <a:cs typeface="Times New Roman" panose="02020603050405020304" pitchFamily="18" charset="0"/>
              </a:rPr>
              <a:t>Importância da escolha de marcas homologadas</a:t>
            </a:r>
            <a:r>
              <a:rPr lang="pt-BR" sz="1800" b="1" kern="100" dirty="0">
                <a:solidFill>
                  <a:schemeClr val="tx1"/>
                </a:solidFill>
                <a:latin typeface="+mj-lt"/>
                <a:ea typeface="Aptos" panose="020B0004020202020204" pitchFamily="34" charset="0"/>
                <a:cs typeface="Times New Roman" panose="02020603050405020304" pitchFamily="18" charset="0"/>
              </a:rPr>
              <a:t>.</a:t>
            </a:r>
            <a:endParaRPr lang="pt-BR" sz="1800" b="1" kern="100" dirty="0">
              <a:solidFill>
                <a:schemeClr val="tx1"/>
              </a:solidFill>
              <a:effectLst/>
              <a:latin typeface="+mj-lt"/>
              <a:ea typeface="Aptos" panose="020B0004020202020204" pitchFamily="34" charset="0"/>
              <a:cs typeface="Times New Roman" panose="02020603050405020304" pitchFamily="18" charset="0"/>
            </a:endParaRPr>
          </a:p>
          <a:p>
            <a:pPr>
              <a:lnSpc>
                <a:spcPct val="150000"/>
              </a:lnSpc>
            </a:pPr>
            <a:r>
              <a:rPr lang="pt-BR" sz="1800" b="1" dirty="0">
                <a:solidFill>
                  <a:schemeClr val="tx1"/>
                </a:solidFill>
              </a:rPr>
              <a:t>📌</a:t>
            </a:r>
            <a:r>
              <a:rPr lang="pt-BR" sz="1800" b="1" kern="100" dirty="0">
                <a:solidFill>
                  <a:schemeClr val="tx1"/>
                </a:solidFill>
                <a:effectLst/>
                <a:latin typeface="+mj-lt"/>
                <a:ea typeface="Aptos" panose="020B0004020202020204" pitchFamily="34" charset="0"/>
                <a:cs typeface="Times New Roman" panose="02020603050405020304" pitchFamily="18" charset="0"/>
              </a:rPr>
              <a:t> Exemplo Prático: Fornecedores devem ser homologados para garantir a qualidade, como na compra de equipamentos de laboratório.</a:t>
            </a:r>
            <a:endParaRPr lang="pt-BR" dirty="0">
              <a:solidFill>
                <a:schemeClr val="tx1"/>
              </a:solidFill>
              <a:latin typeface="+mj-lt"/>
            </a:endParaRPr>
          </a:p>
        </p:txBody>
      </p:sp>
    </p:spTree>
    <p:extLst>
      <p:ext uri="{BB962C8B-B14F-4D97-AF65-F5344CB8AC3E}">
        <p14:creationId xmlns:p14="http://schemas.microsoft.com/office/powerpoint/2010/main" val="2652709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1CB8376-4A11-D9BF-0168-E68E04372E5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65CCD93-0E81-0BC0-6E73-85F0BF6A4F7B}"/>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F1E81670-3466-992B-8254-65F94BAABE0F}"/>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e) </a:t>
            </a:r>
            <a:r>
              <a:rPr lang="pt-BR" sz="1800" b="1" dirty="0"/>
              <a:t>Apresentação de amostra</a:t>
            </a:r>
            <a:endParaRPr lang="pt-BR" sz="1800" b="1" dirty="0">
              <a:latin typeface="Rawline regular "/>
            </a:endParaRPr>
          </a:p>
        </p:txBody>
      </p:sp>
      <p:sp>
        <p:nvSpPr>
          <p:cNvPr id="4" name="CaixaDeTexto 3">
            <a:extLst>
              <a:ext uri="{FF2B5EF4-FFF2-40B4-BE49-F238E27FC236}">
                <a16:creationId xmlns:a16="http://schemas.microsoft.com/office/drawing/2014/main" id="{074FB052-9AF0-EEEA-CB1D-E1957EE564BA}"/>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413E3716-7970-658E-0EC1-39236A64FE35}"/>
              </a:ext>
            </a:extLst>
          </p:cNvPr>
          <p:cNvSpPr txBox="1">
            <a:spLocks/>
          </p:cNvSpPr>
          <p:nvPr/>
        </p:nvSpPr>
        <p:spPr>
          <a:xfrm>
            <a:off x="103632" y="539497"/>
            <a:ext cx="8223504" cy="1776983"/>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A amostra assegura que o produto entregue corresponde às exigências técnicas.</a:t>
            </a:r>
          </a:p>
          <a:p>
            <a:pPr algn="l">
              <a:defRPr sz="1800"/>
            </a:pPr>
            <a:endParaRPr lang="pt-BR" sz="1800" b="1" dirty="0">
              <a:solidFill>
                <a:schemeClr val="tx1"/>
              </a:solidFill>
            </a:endParaRPr>
          </a:p>
          <a:p>
            <a:pPr algn="l">
              <a:defRPr sz="1800"/>
            </a:pPr>
            <a:r>
              <a:rPr lang="pt-BR" sz="1800" b="1" dirty="0">
                <a:solidFill>
                  <a:schemeClr val="tx1"/>
                </a:solidFill>
              </a:rPr>
              <a:t>📌 Exemplo prático: Empresa foi desclassificada por apresentar amostra de papel A4 inferior ao exigido.</a:t>
            </a:r>
          </a:p>
        </p:txBody>
      </p:sp>
      <p:sp>
        <p:nvSpPr>
          <p:cNvPr id="5" name="CaixaDeTexto 4">
            <a:extLst>
              <a:ext uri="{FF2B5EF4-FFF2-40B4-BE49-F238E27FC236}">
                <a16:creationId xmlns:a16="http://schemas.microsoft.com/office/drawing/2014/main" id="{E076D360-8852-A276-ADF5-876905AF744B}"/>
              </a:ext>
            </a:extLst>
          </p:cNvPr>
          <p:cNvSpPr txBox="1"/>
          <p:nvPr/>
        </p:nvSpPr>
        <p:spPr>
          <a:xfrm>
            <a:off x="337068" y="2045659"/>
            <a:ext cx="7880340" cy="2713179"/>
          </a:xfrm>
          <a:prstGeom prst="rect">
            <a:avLst/>
          </a:prstGeom>
          <a:noFill/>
        </p:spPr>
        <p:txBody>
          <a:bodyPr wrap="square">
            <a:spAutoFit/>
          </a:bodyPr>
          <a:lstStyle/>
          <a:p>
            <a:pPr>
              <a:lnSpc>
                <a:spcPct val="150000"/>
              </a:lnSpc>
              <a:spcAft>
                <a:spcPts val="800"/>
              </a:spcAft>
            </a:pPr>
            <a:r>
              <a:rPr lang="en-US" dirty="0">
                <a:solidFill>
                  <a:schemeClr val="tx1"/>
                </a:solidFill>
              </a:rPr>
              <a:t>📘 </a:t>
            </a:r>
            <a:r>
              <a:rPr lang="pt-BR" sz="1800" b="1" kern="100" dirty="0">
                <a:solidFill>
                  <a:schemeClr val="tx1"/>
                </a:solidFill>
                <a:effectLst/>
                <a:latin typeface="+mj-lt"/>
                <a:ea typeface="Aptos" panose="020B0004020202020204" pitchFamily="34" charset="0"/>
                <a:cs typeface="Times New Roman" panose="02020603050405020304" pitchFamily="18" charset="0"/>
              </a:rPr>
              <a:t>Necessidade de amostras para avaliação</a:t>
            </a:r>
            <a:r>
              <a:rPr lang="pt-BR" sz="1800" b="1" kern="100" dirty="0">
                <a:solidFill>
                  <a:schemeClr val="tx1"/>
                </a:solidFill>
                <a:latin typeface="+mj-lt"/>
                <a:ea typeface="Aptos" panose="020B0004020202020204" pitchFamily="34" charset="0"/>
                <a:cs typeface="Times New Roman" panose="02020603050405020304" pitchFamily="18" charset="0"/>
              </a:rPr>
              <a:t>;</a:t>
            </a:r>
            <a:endParaRPr lang="pt-BR" sz="1800" b="1" kern="100" dirty="0">
              <a:solidFill>
                <a:schemeClr val="tx1"/>
              </a:solidFill>
              <a:effectLst/>
              <a:latin typeface="+mj-lt"/>
              <a:ea typeface="Aptos" panose="020B0004020202020204" pitchFamily="34" charset="0"/>
              <a:cs typeface="Times New Roman" panose="02020603050405020304" pitchFamily="18" charset="0"/>
            </a:endParaRPr>
          </a:p>
          <a:p>
            <a:pPr>
              <a:lnSpc>
                <a:spcPct val="150000"/>
              </a:lnSpc>
              <a:spcAft>
                <a:spcPts val="800"/>
              </a:spcAft>
            </a:pPr>
            <a:r>
              <a:rPr lang="en-US" dirty="0">
                <a:solidFill>
                  <a:schemeClr val="tx1"/>
                </a:solidFill>
              </a:rPr>
              <a:t>📘 </a:t>
            </a:r>
            <a:r>
              <a:rPr lang="pt-BR" sz="1800" b="1" kern="100" dirty="0">
                <a:solidFill>
                  <a:schemeClr val="tx1"/>
                </a:solidFill>
                <a:effectLst/>
                <a:latin typeface="+mj-lt"/>
                <a:ea typeface="Aptos" panose="020B0004020202020204" pitchFamily="34" charset="0"/>
                <a:cs typeface="Times New Roman" panose="02020603050405020304" pitchFamily="18" charset="0"/>
              </a:rPr>
              <a:t>Procedimentos para exigência e análise de amostras para garantir a conformidade dos produtos</a:t>
            </a:r>
            <a:r>
              <a:rPr lang="pt-BR" sz="1800" b="1" kern="100" dirty="0">
                <a:solidFill>
                  <a:schemeClr val="tx1"/>
                </a:solidFill>
                <a:latin typeface="+mj-lt"/>
                <a:ea typeface="Aptos" panose="020B0004020202020204" pitchFamily="34" charset="0"/>
                <a:cs typeface="Times New Roman" panose="02020603050405020304" pitchFamily="18" charset="0"/>
              </a:rPr>
              <a:t>;</a:t>
            </a:r>
            <a:endParaRPr lang="pt-BR" sz="1800" b="1" kern="100" dirty="0">
              <a:solidFill>
                <a:schemeClr val="tx1"/>
              </a:solidFill>
              <a:effectLst/>
              <a:latin typeface="+mj-lt"/>
              <a:ea typeface="Aptos" panose="020B0004020202020204" pitchFamily="34" charset="0"/>
              <a:cs typeface="Times New Roman" panose="02020603050405020304" pitchFamily="18" charset="0"/>
            </a:endParaRPr>
          </a:p>
          <a:p>
            <a:pPr>
              <a:lnSpc>
                <a:spcPct val="150000"/>
              </a:lnSpc>
              <a:spcAft>
                <a:spcPts val="800"/>
              </a:spcAft>
            </a:pPr>
            <a:r>
              <a:rPr lang="pt-BR" sz="1800" b="1" dirty="0">
                <a:solidFill>
                  <a:schemeClr val="tx1"/>
                </a:solidFill>
              </a:rPr>
              <a:t>📌</a:t>
            </a:r>
            <a:r>
              <a:rPr lang="pt-BR" sz="1800" b="1" kern="100" dirty="0">
                <a:solidFill>
                  <a:schemeClr val="tx1"/>
                </a:solidFill>
                <a:effectLst/>
                <a:latin typeface="+mj-lt"/>
                <a:ea typeface="Aptos" panose="020B0004020202020204" pitchFamily="34" charset="0"/>
                <a:cs typeface="Times New Roman" panose="02020603050405020304" pitchFamily="18" charset="0"/>
              </a:rPr>
              <a:t> Exemplo Prático: Em licitações de uniformes, solicitar amostras antes da contratação para garantir qualidade.</a:t>
            </a:r>
          </a:p>
          <a:p>
            <a:pPr>
              <a:lnSpc>
                <a:spcPct val="115000"/>
              </a:lnSpc>
              <a:spcAft>
                <a:spcPts val="800"/>
              </a:spcAft>
            </a:pPr>
            <a:endParaRPr lang="pt-B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62214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E4BCDA8-70D1-7D21-02A8-1C6169D98D6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BB7233A-0358-09D0-E8E0-D0D945858440}"/>
              </a:ext>
            </a:extLst>
          </p:cNvPr>
          <p:cNvPicPr preferRelativeResize="0"/>
          <p:nvPr/>
        </p:nvPicPr>
        <p:blipFill>
          <a:blip r:embed="rId3">
            <a:alphaModFix/>
          </a:blip>
          <a:stretch>
            <a:fillRect/>
          </a:stretch>
        </p:blipFill>
        <p:spPr>
          <a:xfrm>
            <a:off x="-1648" y="0"/>
            <a:ext cx="9397660" cy="5143500"/>
          </a:xfrm>
          <a:prstGeom prst="rect">
            <a:avLst/>
          </a:prstGeom>
          <a:noFill/>
          <a:ln>
            <a:noFill/>
          </a:ln>
        </p:spPr>
      </p:pic>
      <p:sp>
        <p:nvSpPr>
          <p:cNvPr id="3" name="CaixaDeTexto 2">
            <a:extLst>
              <a:ext uri="{FF2B5EF4-FFF2-40B4-BE49-F238E27FC236}">
                <a16:creationId xmlns:a16="http://schemas.microsoft.com/office/drawing/2014/main" id="{E7D5A4EA-FD42-7B10-AB27-A984A5351787}"/>
              </a:ext>
            </a:extLst>
          </p:cNvPr>
          <p:cNvSpPr txBox="1"/>
          <p:nvPr/>
        </p:nvSpPr>
        <p:spPr>
          <a:xfrm>
            <a:off x="71503" y="84474"/>
            <a:ext cx="8730973" cy="369332"/>
          </a:xfrm>
          <a:prstGeom prst="rect">
            <a:avLst/>
          </a:prstGeom>
          <a:noFill/>
        </p:spPr>
        <p:txBody>
          <a:bodyPr wrap="square">
            <a:spAutoFit/>
          </a:bodyPr>
          <a:lstStyle/>
          <a:p>
            <a:r>
              <a:rPr lang="pt-BR" sz="1800" b="1" dirty="0">
                <a:solidFill>
                  <a:schemeClr val="tx1"/>
                </a:solidFill>
                <a:latin typeface="+mj-lt"/>
              </a:rPr>
              <a:t>1 – </a:t>
            </a:r>
            <a:r>
              <a:rPr lang="pt-BR" sz="1800" b="1" dirty="0"/>
              <a:t>Cuidados nas Aquisições: </a:t>
            </a:r>
            <a:r>
              <a:rPr lang="pt-BR" sz="1800" b="1" dirty="0">
                <a:solidFill>
                  <a:schemeClr val="tx1"/>
                </a:solidFill>
                <a:latin typeface="+mj-lt"/>
              </a:rPr>
              <a:t>f) </a:t>
            </a:r>
            <a:r>
              <a:rPr lang="pt-BR" sz="1800" b="1" dirty="0"/>
              <a:t>Separação indevida de lotes, ou vice-versa</a:t>
            </a:r>
            <a:endParaRPr lang="pt-BR" sz="1800" b="1" dirty="0">
              <a:latin typeface="Rawline regular "/>
            </a:endParaRPr>
          </a:p>
        </p:txBody>
      </p:sp>
      <p:sp>
        <p:nvSpPr>
          <p:cNvPr id="4" name="CaixaDeTexto 3">
            <a:extLst>
              <a:ext uri="{FF2B5EF4-FFF2-40B4-BE49-F238E27FC236}">
                <a16:creationId xmlns:a16="http://schemas.microsoft.com/office/drawing/2014/main" id="{7C3B4F81-64B2-E895-8AB0-4EA24E6C01B4}"/>
              </a:ext>
            </a:extLst>
          </p:cNvPr>
          <p:cNvSpPr txBox="1"/>
          <p:nvPr/>
        </p:nvSpPr>
        <p:spPr>
          <a:xfrm>
            <a:off x="2476038" y="4506253"/>
            <a:ext cx="4775812" cy="307777"/>
          </a:xfrm>
          <a:prstGeom prst="rect">
            <a:avLst/>
          </a:prstGeom>
          <a:noFill/>
        </p:spPr>
        <p:txBody>
          <a:bodyPr wrap="square">
            <a:spAutoFit/>
          </a:bodyPr>
          <a:lstStyle/>
          <a:p>
            <a:pPr lvl="0"/>
            <a:r>
              <a:rPr lang="pt-BR" b="1" dirty="0">
                <a:solidFill>
                  <a:srgbClr val="FF6C00"/>
                </a:solidFill>
                <a:latin typeface="Montserrat"/>
                <a:ea typeface="Montserrat"/>
                <a:cs typeface="Montserrat"/>
                <a:sym typeface="Montserrat"/>
              </a:rPr>
              <a:t>Materiais: Gestão, Controle e Responsabilizações</a:t>
            </a:r>
          </a:p>
        </p:txBody>
      </p:sp>
      <p:sp>
        <p:nvSpPr>
          <p:cNvPr id="2" name="Content Placeholder 2">
            <a:extLst>
              <a:ext uri="{FF2B5EF4-FFF2-40B4-BE49-F238E27FC236}">
                <a16:creationId xmlns:a16="http://schemas.microsoft.com/office/drawing/2014/main" id="{6FF8E4B7-856F-F1EE-9856-6BBED9A3AD02}"/>
              </a:ext>
            </a:extLst>
          </p:cNvPr>
          <p:cNvSpPr txBox="1">
            <a:spLocks/>
          </p:cNvSpPr>
          <p:nvPr/>
        </p:nvSpPr>
        <p:spPr>
          <a:xfrm>
            <a:off x="79248" y="527305"/>
            <a:ext cx="8229600" cy="1569719"/>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L="914400" marR="0" lvl="1"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L="1371600" marR="0" lvl="2"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L="1828800" marR="0" lvl="3"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L="2286000" marR="0" lvl="4"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L="2743200" marR="0" lvl="5"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L="3200400" marR="0" lvl="6"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L="3657600" marR="0" lvl="7"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L="4114800" marR="0" lvl="8" indent="-317500" algn="ctr" rtl="0">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pPr algn="l">
              <a:defRPr sz="1800"/>
            </a:pPr>
            <a:r>
              <a:rPr lang="pt-BR" sz="1800" b="1" dirty="0">
                <a:solidFill>
                  <a:schemeClr val="tx1"/>
                </a:solidFill>
              </a:rPr>
              <a:t>📝 Definição: A divisão ou junção de itens deve seguir critérios técnicos e econômicos.</a:t>
            </a:r>
          </a:p>
          <a:p>
            <a:pPr algn="l">
              <a:defRPr sz="1800"/>
            </a:pPr>
            <a:endParaRPr lang="pt-BR" sz="1800" b="1" dirty="0">
              <a:solidFill>
                <a:schemeClr val="tx1"/>
              </a:solidFill>
            </a:endParaRPr>
          </a:p>
          <a:p>
            <a:pPr algn="l">
              <a:defRPr sz="1800"/>
            </a:pPr>
            <a:r>
              <a:rPr lang="pt-BR" sz="1800" b="1" dirty="0">
                <a:solidFill>
                  <a:schemeClr val="tx1"/>
                </a:solidFill>
              </a:rPr>
              <a:t>📌 Exemplo prático: Itens de limpeza fracionados indevidamente para direcionar a contratação por dispensa.</a:t>
            </a:r>
          </a:p>
        </p:txBody>
      </p:sp>
      <p:sp>
        <p:nvSpPr>
          <p:cNvPr id="5" name="CaixaDeTexto 4">
            <a:extLst>
              <a:ext uri="{FF2B5EF4-FFF2-40B4-BE49-F238E27FC236}">
                <a16:creationId xmlns:a16="http://schemas.microsoft.com/office/drawing/2014/main" id="{F616C60E-E7DD-78B1-D349-4CFC75AF023B}"/>
              </a:ext>
            </a:extLst>
          </p:cNvPr>
          <p:cNvSpPr txBox="1"/>
          <p:nvPr/>
        </p:nvSpPr>
        <p:spPr>
          <a:xfrm>
            <a:off x="238095" y="2035669"/>
            <a:ext cx="8320689" cy="2323713"/>
          </a:xfrm>
          <a:prstGeom prst="rect">
            <a:avLst/>
          </a:prstGeom>
          <a:noFill/>
        </p:spPr>
        <p:txBody>
          <a:bodyPr wrap="square">
            <a:spAutoFit/>
          </a:bodyPr>
          <a:lstStyle/>
          <a:p>
            <a:pPr>
              <a:lnSpc>
                <a:spcPct val="150000"/>
              </a:lnSpc>
              <a:spcAft>
                <a:spcPts val="800"/>
              </a:spcAft>
            </a:pPr>
            <a:r>
              <a:rPr lang="en-US" sz="1800" dirty="0">
                <a:solidFill>
                  <a:schemeClr val="tx1"/>
                </a:solidFill>
              </a:rPr>
              <a:t>📘</a:t>
            </a:r>
            <a:r>
              <a:rPr lang="pt-BR" sz="1800" b="1" kern="100" dirty="0">
                <a:solidFill>
                  <a:schemeClr val="tx1"/>
                </a:solidFill>
                <a:effectLst/>
                <a:latin typeface="+mj-lt"/>
                <a:ea typeface="Aptos" panose="020B0004020202020204" pitchFamily="34" charset="0"/>
                <a:cs typeface="Times New Roman" panose="02020603050405020304" pitchFamily="18" charset="0"/>
              </a:rPr>
              <a:t>Diretrizes para evitar fracionamento indevido ou aglutinação inadequada de itens, visando transparência e competitividade.</a:t>
            </a:r>
          </a:p>
          <a:p>
            <a:pPr>
              <a:lnSpc>
                <a:spcPct val="150000"/>
              </a:lnSpc>
              <a:spcAft>
                <a:spcPts val="800"/>
              </a:spcAft>
            </a:pPr>
            <a:r>
              <a:rPr lang="en-US" sz="1800" dirty="0">
                <a:solidFill>
                  <a:schemeClr val="tx1"/>
                </a:solidFill>
              </a:rPr>
              <a:t>📘</a:t>
            </a:r>
            <a:r>
              <a:rPr lang="pt-BR" sz="1800" b="1" dirty="0">
                <a:solidFill>
                  <a:schemeClr val="tx1"/>
                </a:solidFill>
                <a:effectLst/>
                <a:latin typeface="+mj-lt"/>
                <a:ea typeface="Aptos" panose="020B0004020202020204" pitchFamily="34" charset="0"/>
                <a:cs typeface="Times New Roman" panose="02020603050405020304" pitchFamily="18" charset="0"/>
              </a:rPr>
              <a:t>Impactos e consequências da separação inadequada.</a:t>
            </a:r>
            <a:endParaRPr lang="pt-BR" sz="1800" b="1" kern="100" dirty="0">
              <a:solidFill>
                <a:schemeClr val="tx1"/>
              </a:solidFill>
              <a:latin typeface="+mj-lt"/>
              <a:ea typeface="Aptos" panose="020B0004020202020204" pitchFamily="34" charset="0"/>
              <a:cs typeface="Times New Roman" panose="02020603050405020304" pitchFamily="18" charset="0"/>
            </a:endParaRPr>
          </a:p>
          <a:p>
            <a:pPr>
              <a:lnSpc>
                <a:spcPct val="150000"/>
              </a:lnSpc>
              <a:spcAft>
                <a:spcPts val="800"/>
              </a:spcAft>
            </a:pPr>
            <a:r>
              <a:rPr lang="pt-BR" sz="1800" b="1" dirty="0">
                <a:solidFill>
                  <a:schemeClr val="tx1"/>
                </a:solidFill>
              </a:rPr>
              <a:t>📌</a:t>
            </a:r>
            <a:r>
              <a:rPr lang="pt-BR" sz="1800" b="1" kern="100" dirty="0">
                <a:solidFill>
                  <a:schemeClr val="tx1"/>
                </a:solidFill>
                <a:effectLst/>
                <a:latin typeface="+mj-lt"/>
                <a:ea typeface="Aptos" panose="020B0004020202020204" pitchFamily="34" charset="0"/>
                <a:cs typeface="Times New Roman" panose="02020603050405020304" pitchFamily="18" charset="0"/>
              </a:rPr>
              <a:t> Exemplo Prático: Misturar produtos químicos com materiais de limpeza</a:t>
            </a:r>
            <a:r>
              <a:rPr lang="pt-BR" sz="1800" b="1" kern="100" dirty="0">
                <a:solidFill>
                  <a:schemeClr val="tx1"/>
                </a:solidFill>
                <a:latin typeface="+mj-lt"/>
                <a:ea typeface="Aptos" panose="020B0004020202020204" pitchFamily="34" charset="0"/>
                <a:cs typeface="Times New Roman" panose="02020603050405020304" pitchFamily="18" charset="0"/>
              </a:rPr>
              <a:t>.</a:t>
            </a:r>
            <a:endParaRPr lang="pt-BR" sz="1400" kern="100" dirty="0">
              <a:solidFill>
                <a:schemeClr val="tx1"/>
              </a:solidFill>
              <a:effectLst/>
              <a:latin typeface="+mj-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5952392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2864</TotalTime>
  <Words>4267</Words>
  <Application>Microsoft Office PowerPoint</Application>
  <PresentationFormat>Apresentação na tela (16:9)</PresentationFormat>
  <Paragraphs>393</Paragraphs>
  <Slides>49</Slides>
  <Notes>49</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49</vt:i4>
      </vt:variant>
    </vt:vector>
  </HeadingPairs>
  <TitlesOfParts>
    <vt:vector size="57" baseType="lpstr">
      <vt:lpstr>Montserrat</vt:lpstr>
      <vt:lpstr>Arial</vt:lpstr>
      <vt:lpstr>Rawline regular </vt:lpstr>
      <vt:lpstr>Aptos</vt:lpstr>
      <vt:lpstr>Rawline-Regular</vt:lpstr>
      <vt:lpstr>Wingdings</vt:lpstr>
      <vt:lpstr>Aptos Narrow</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Jorge</dc:creator>
  <cp:lastModifiedBy>JORGE SOUZA</cp:lastModifiedBy>
  <cp:revision>20</cp:revision>
  <dcterms:modified xsi:type="dcterms:W3CDTF">2025-06-20T12:30:59Z</dcterms:modified>
</cp:coreProperties>
</file>